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29"/>
  </p:notesMasterIdLst>
  <p:sldIdLst>
    <p:sldId id="256" r:id="rId2"/>
    <p:sldId id="259" r:id="rId3"/>
    <p:sldId id="288" r:id="rId4"/>
    <p:sldId id="291" r:id="rId5"/>
    <p:sldId id="262" r:id="rId6"/>
    <p:sldId id="290" r:id="rId7"/>
    <p:sldId id="287" r:id="rId8"/>
    <p:sldId id="302" r:id="rId9"/>
    <p:sldId id="308" r:id="rId10"/>
    <p:sldId id="304" r:id="rId11"/>
    <p:sldId id="309" r:id="rId12"/>
    <p:sldId id="310" r:id="rId13"/>
    <p:sldId id="311" r:id="rId14"/>
    <p:sldId id="284" r:id="rId15"/>
    <p:sldId id="316" r:id="rId16"/>
    <p:sldId id="320" r:id="rId17"/>
    <p:sldId id="318" r:id="rId18"/>
    <p:sldId id="321" r:id="rId19"/>
    <p:sldId id="325" r:id="rId20"/>
    <p:sldId id="306" r:id="rId21"/>
    <p:sldId id="323" r:id="rId22"/>
    <p:sldId id="324" r:id="rId23"/>
    <p:sldId id="313" r:id="rId24"/>
    <p:sldId id="314" r:id="rId25"/>
    <p:sldId id="322" r:id="rId26"/>
    <p:sldId id="312" r:id="rId27"/>
    <p:sldId id="279" r:id="rId28"/>
  </p:sldIdLst>
  <p:sldSz cx="9144000" cy="6858000" type="screen4x3"/>
  <p:notesSz cx="6858000" cy="9144000"/>
  <p:embeddedFontLst>
    <p:embeddedFont>
      <p:font typeface="Cousine" panose="02010600030101010101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39F05D8A-E1D8-4BFA-859A-E2BB13673042}">
          <p14:sldIdLst>
            <p14:sldId id="256"/>
            <p14:sldId id="259"/>
            <p14:sldId id="288"/>
            <p14:sldId id="291"/>
            <p14:sldId id="262"/>
            <p14:sldId id="290"/>
            <p14:sldId id="287"/>
            <p14:sldId id="302"/>
            <p14:sldId id="308"/>
            <p14:sldId id="304"/>
            <p14:sldId id="309"/>
            <p14:sldId id="310"/>
            <p14:sldId id="311"/>
            <p14:sldId id="284"/>
            <p14:sldId id="316"/>
            <p14:sldId id="320"/>
            <p14:sldId id="318"/>
            <p14:sldId id="321"/>
            <p14:sldId id="325"/>
            <p14:sldId id="306"/>
            <p14:sldId id="323"/>
            <p14:sldId id="324"/>
            <p14:sldId id="313"/>
            <p14:sldId id="314"/>
            <p14:sldId id="322"/>
            <p14:sldId id="312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8863881-5960-4354-AB8E-709F075494B8}">
  <a:tblStyle styleId="{E8863881-5960-4354-AB8E-709F075494B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4633"/>
  </p:normalViewPr>
  <p:slideViewPr>
    <p:cSldViewPr snapToGrid="0">
      <p:cViewPr varScale="1">
        <p:scale>
          <a:sx n="68" d="100"/>
          <a:sy n="68" d="100"/>
        </p:scale>
        <p:origin x="12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5674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16048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2303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914400" y="4279286"/>
            <a:ext cx="721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 rot="5400000">
            <a:off x="4511746" y="2218169"/>
            <a:ext cx="123450" cy="7106862"/>
          </a:xfrm>
          <a:custGeom>
            <a:avLst/>
            <a:gdLst/>
            <a:ahLst/>
            <a:cxnLst/>
            <a:rect l="l" t="t" r="r" b="b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4" name="Google Shape;14;p2"/>
          <p:cNvSpPr/>
          <p:nvPr/>
        </p:nvSpPr>
        <p:spPr>
          <a:xfrm rot="10800000">
            <a:off x="671075" y="4860025"/>
            <a:ext cx="1326900" cy="13269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" name="Google Shape;15;p2"/>
          <p:cNvCxnSpPr/>
          <p:nvPr/>
        </p:nvCxnSpPr>
        <p:spPr>
          <a:xfrm>
            <a:off x="8365300" y="3066475"/>
            <a:ext cx="0" cy="27669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16" name="Google Shape;16;p2"/>
          <p:cNvSpPr/>
          <p:nvPr/>
        </p:nvSpPr>
        <p:spPr>
          <a:xfrm rot="-5400000">
            <a:off x="4510271" y="-439081"/>
            <a:ext cx="123450" cy="7106862"/>
          </a:xfrm>
          <a:custGeom>
            <a:avLst/>
            <a:gdLst/>
            <a:ahLst/>
            <a:cxnLst/>
            <a:rect l="l" t="t" r="r" b="b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dashDot"/>
            <a:miter lim="8000"/>
            <a:headEnd type="none" w="med" len="med"/>
            <a:tailEnd type="none" w="med" len="med"/>
          </a:ln>
        </p:spPr>
      </p:sp>
      <p:sp>
        <p:nvSpPr>
          <p:cNvPr id="17" name="Google Shape;17;p2"/>
          <p:cNvSpPr/>
          <p:nvPr/>
        </p:nvSpPr>
        <p:spPr>
          <a:xfrm>
            <a:off x="7039675" y="2497866"/>
            <a:ext cx="1714200" cy="17142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 rot="5400000">
            <a:off x="4511746" y="450463"/>
            <a:ext cx="123450" cy="7106862"/>
          </a:xfrm>
          <a:custGeom>
            <a:avLst/>
            <a:gdLst/>
            <a:ahLst/>
            <a:cxnLst/>
            <a:rect l="l" t="t" r="r" b="b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20" name="Google Shape;20;p3"/>
          <p:cNvSpPr/>
          <p:nvPr/>
        </p:nvSpPr>
        <p:spPr>
          <a:xfrm rot="-5400000">
            <a:off x="663525" y="1362719"/>
            <a:ext cx="1326900" cy="13269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" name="Google Shape;21;p3"/>
          <p:cNvCxnSpPr/>
          <p:nvPr/>
        </p:nvCxnSpPr>
        <p:spPr>
          <a:xfrm>
            <a:off x="8365300" y="1793734"/>
            <a:ext cx="0" cy="22623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22" name="Google Shape;22;p3"/>
          <p:cNvSpPr/>
          <p:nvPr/>
        </p:nvSpPr>
        <p:spPr>
          <a:xfrm rot="-5400000">
            <a:off x="4510271" y="-1711822"/>
            <a:ext cx="123450" cy="7106862"/>
          </a:xfrm>
          <a:custGeom>
            <a:avLst/>
            <a:gdLst/>
            <a:ahLst/>
            <a:cxnLst/>
            <a:rect l="l" t="t" r="r" b="b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dashDot"/>
            <a:miter lim="8000"/>
            <a:headEnd type="none" w="med" len="med"/>
            <a:tailEnd type="none" w="med" len="med"/>
          </a:ln>
        </p:spPr>
      </p:sp>
      <p:sp>
        <p:nvSpPr>
          <p:cNvPr id="23" name="Google Shape;23;p3"/>
          <p:cNvSpPr/>
          <p:nvPr/>
        </p:nvSpPr>
        <p:spPr>
          <a:xfrm rot="5400000">
            <a:off x="6661378" y="3883740"/>
            <a:ext cx="1714200" cy="17142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ctrTitle"/>
          </p:nvPr>
        </p:nvSpPr>
        <p:spPr>
          <a:xfrm>
            <a:off x="921200" y="2012275"/>
            <a:ext cx="72057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"/>
          </p:nvPr>
        </p:nvSpPr>
        <p:spPr>
          <a:xfrm>
            <a:off x="4698564" y="4145091"/>
            <a:ext cx="35424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404330" y="658442"/>
            <a:ext cx="8229600" cy="55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43225" y="1500000"/>
            <a:ext cx="8290800" cy="4851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▪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404330" y="658442"/>
            <a:ext cx="8229600" cy="55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420778" y="1653070"/>
            <a:ext cx="39945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2"/>
          </p:nvPr>
        </p:nvSpPr>
        <p:spPr>
          <a:xfrm>
            <a:off x="4731381" y="1653070"/>
            <a:ext cx="39945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404330" y="658442"/>
            <a:ext cx="8229600" cy="55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1"/>
          </p:nvPr>
        </p:nvSpPr>
        <p:spPr>
          <a:xfrm>
            <a:off x="457200" y="1645524"/>
            <a:ext cx="2631900" cy="446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2"/>
          </p:nvPr>
        </p:nvSpPr>
        <p:spPr>
          <a:xfrm>
            <a:off x="3223964" y="1645524"/>
            <a:ext cx="2631900" cy="446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3"/>
          </p:nvPr>
        </p:nvSpPr>
        <p:spPr>
          <a:xfrm>
            <a:off x="5990727" y="1645524"/>
            <a:ext cx="2631900" cy="446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3D85C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 descr="blueprint.png"/>
          <p:cNvPicPr preferRelativeResize="0"/>
          <p:nvPr/>
        </p:nvPicPr>
        <p:blipFill rotWithShape="1">
          <a:blip r:embed="rId8">
            <a:alphaModFix/>
          </a:blip>
          <a:srcRect r="3297" b="3297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128400" y="128397"/>
            <a:ext cx="8889600" cy="65937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404330" y="658442"/>
            <a:ext cx="8229600" cy="5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457200" y="1500000"/>
            <a:ext cx="8229600" cy="48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ousine"/>
              <a:buChar char="▪"/>
              <a:defRPr sz="30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usine"/>
              <a:buChar char="▫"/>
              <a:defRPr sz="24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usine"/>
              <a:buChar char="■"/>
              <a:defRPr sz="24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usine"/>
              <a:buChar char="●"/>
              <a:defRPr sz="18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usine"/>
              <a:buChar char="○"/>
              <a:defRPr sz="18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usine"/>
              <a:buChar char="■"/>
              <a:defRPr sz="18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usine"/>
              <a:buChar char="●"/>
              <a:defRPr sz="18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usine"/>
              <a:buChar char="○"/>
              <a:defRPr sz="18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usine"/>
              <a:buChar char="■"/>
              <a:defRPr sz="18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lvl="1" algn="r">
              <a:buNone/>
              <a:defRPr sz="10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lvl="2" algn="r">
              <a:buNone/>
              <a:defRPr sz="10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lvl="3" algn="r">
              <a:buNone/>
              <a:defRPr sz="10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lvl="4" algn="r">
              <a:buNone/>
              <a:defRPr sz="10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lvl="5" algn="r">
              <a:buNone/>
              <a:defRPr sz="10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lvl="6" algn="r">
              <a:buNone/>
              <a:defRPr sz="10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lvl="7" algn="r">
              <a:buNone/>
              <a:defRPr sz="10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lvl="8" algn="r">
              <a:buNone/>
              <a:defRPr sz="10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6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>
            <a:spLocks noGrp="1"/>
          </p:cNvSpPr>
          <p:nvPr>
            <p:ph type="ctrTitle"/>
          </p:nvPr>
        </p:nvSpPr>
        <p:spPr>
          <a:xfrm>
            <a:off x="914400" y="4279286"/>
            <a:ext cx="721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CLZZ Presents:</a:t>
            </a:r>
            <a:br>
              <a:rPr lang="en-US" dirty="0"/>
            </a:br>
            <a:r>
              <a:rPr lang="en-US" dirty="0"/>
              <a:t>Pathing Innovation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1866B1-2DBA-4087-95EA-45F554BAF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Preprocessing: First Merge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86D7DA3-B4A1-4405-B55A-6107FFEC90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b="1" dirty="0"/>
              <a:t> 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173760F-6BEB-4400-A24F-6095FDBD7775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24629" y="1317049"/>
            <a:ext cx="7311075" cy="4967700"/>
          </a:xfrm>
        </p:spPr>
        <p:txBody>
          <a:bodyPr/>
          <a:lstStyle/>
          <a:p>
            <a:pPr marL="114300" indent="0">
              <a:buNone/>
            </a:pPr>
            <a:r>
              <a:rPr lang="en-US" b="1" dirty="0"/>
              <a:t>   (a, b) NBER Industry Data   </a:t>
            </a:r>
          </a:p>
          <a:p>
            <a:pPr marL="114300" indent="0">
              <a:buNone/>
            </a:pPr>
            <a:r>
              <a:rPr lang="en-US" b="1" dirty="0"/>
              <a:t>   (a, c, d) Patent Data</a:t>
            </a:r>
          </a:p>
          <a:p>
            <a:pPr>
              <a:buFontTx/>
              <a:buChar char="-"/>
            </a:pPr>
            <a:r>
              <a:rPr lang="en-US" b="1" dirty="0"/>
              <a:t>Mapper</a:t>
            </a:r>
          </a:p>
          <a:p>
            <a:pPr marL="114300" indent="0">
              <a:buNone/>
            </a:pPr>
            <a:r>
              <a:rPr lang="en-US" b="1" dirty="0"/>
              <a:t>   (a, *, c, d)</a:t>
            </a:r>
          </a:p>
          <a:p>
            <a:pPr marL="114300" indent="0">
              <a:buNone/>
            </a:pPr>
            <a:r>
              <a:rPr lang="en-US" b="1" dirty="0"/>
              <a:t>   (a, b, *, *)</a:t>
            </a:r>
          </a:p>
          <a:p>
            <a:pPr>
              <a:buFontTx/>
              <a:buChar char="-"/>
            </a:pPr>
            <a:r>
              <a:rPr lang="en-US" b="1" dirty="0"/>
              <a:t>Sorter  (automatic with local)</a:t>
            </a:r>
          </a:p>
          <a:p>
            <a:pPr marL="114300" indent="0">
              <a:buNone/>
            </a:pPr>
            <a:r>
              <a:rPr lang="en-US" b="1" dirty="0"/>
              <a:t>   (a, b, *, *)</a:t>
            </a:r>
          </a:p>
          <a:p>
            <a:pPr marL="114300" indent="0">
              <a:buNone/>
            </a:pPr>
            <a:r>
              <a:rPr lang="en-US" b="1" dirty="0"/>
              <a:t>   (a, *, c, d)</a:t>
            </a:r>
          </a:p>
          <a:p>
            <a:pPr>
              <a:buFontTx/>
              <a:buChar char="-"/>
            </a:pPr>
            <a:r>
              <a:rPr lang="en-US" b="1" dirty="0"/>
              <a:t>Reducer</a:t>
            </a:r>
          </a:p>
          <a:p>
            <a:pPr marL="114300" indent="0">
              <a:buNone/>
            </a:pPr>
            <a:r>
              <a:rPr lang="en-US" b="1" dirty="0"/>
              <a:t>   (a, b, c, d) Patent-Industry Pair</a:t>
            </a:r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9DA452-542D-41DF-B5C8-1DFC17D04F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49797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1866B1-2DBA-4087-95EA-45F554BAF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Preprocessing: Second Merge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86D7DA3-B4A1-4405-B55A-6107FFEC90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b="1" dirty="0"/>
              <a:t> 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173760F-6BEB-4400-A24F-6095FDBD7775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24629" y="1317049"/>
            <a:ext cx="7311075" cy="4967700"/>
          </a:xfrm>
        </p:spPr>
        <p:txBody>
          <a:bodyPr/>
          <a:lstStyle/>
          <a:p>
            <a:pPr marL="114300" indent="0">
              <a:buNone/>
            </a:pPr>
            <a:r>
              <a:rPr lang="en-US" b="1" dirty="0"/>
              <a:t>   (a, b) Patent-Industry Pair   </a:t>
            </a:r>
          </a:p>
          <a:p>
            <a:pPr marL="114300" indent="0">
              <a:buNone/>
            </a:pPr>
            <a:r>
              <a:rPr lang="en-US" b="1" dirty="0"/>
              <a:t>   (a</a:t>
            </a:r>
            <a:r>
              <a:rPr lang="en-US" b="1" baseline="-25000" dirty="0"/>
              <a:t>1</a:t>
            </a:r>
            <a:r>
              <a:rPr lang="en-US" b="1" dirty="0"/>
              <a:t>, a</a:t>
            </a:r>
            <a:r>
              <a:rPr lang="en-US" b="1" baseline="-25000" dirty="0"/>
              <a:t>2</a:t>
            </a:r>
            <a:r>
              <a:rPr lang="en-US" b="1" dirty="0"/>
              <a:t>, c, d) Citation Data</a:t>
            </a:r>
          </a:p>
          <a:p>
            <a:pPr>
              <a:buFontTx/>
              <a:buChar char="-"/>
            </a:pPr>
            <a:r>
              <a:rPr lang="en-US" b="1" dirty="0"/>
              <a:t>Mapper</a:t>
            </a:r>
          </a:p>
          <a:p>
            <a:pPr marL="114300" indent="0">
              <a:buNone/>
            </a:pPr>
            <a:r>
              <a:rPr lang="en-US" b="1" dirty="0"/>
              <a:t>   (a</a:t>
            </a:r>
            <a:r>
              <a:rPr lang="en-US" b="1" baseline="-25000" dirty="0"/>
              <a:t>1</a:t>
            </a:r>
            <a:r>
              <a:rPr lang="en-US" b="1" dirty="0"/>
              <a:t>, *, c, d)</a:t>
            </a:r>
          </a:p>
          <a:p>
            <a:pPr marL="114300" indent="0">
              <a:buNone/>
            </a:pPr>
            <a:r>
              <a:rPr lang="en-US" b="1" dirty="0"/>
              <a:t>   (a</a:t>
            </a:r>
            <a:r>
              <a:rPr lang="en-US" b="1" baseline="-25000" dirty="0"/>
              <a:t>2</a:t>
            </a:r>
            <a:r>
              <a:rPr lang="en-US" b="1" dirty="0"/>
              <a:t>, *, c, d)</a:t>
            </a:r>
          </a:p>
          <a:p>
            <a:pPr marL="114300" indent="0">
              <a:buNone/>
            </a:pPr>
            <a:r>
              <a:rPr lang="en-US" b="1" dirty="0"/>
              <a:t>   (a, b, *, *)</a:t>
            </a:r>
          </a:p>
          <a:p>
            <a:pPr>
              <a:buFontTx/>
              <a:buChar char="-"/>
            </a:pPr>
            <a:r>
              <a:rPr lang="en-US" b="1" dirty="0"/>
              <a:t>Sorter  (automatic with local)</a:t>
            </a:r>
          </a:p>
          <a:p>
            <a:pPr marL="114300" indent="0">
              <a:buNone/>
            </a:pPr>
            <a:r>
              <a:rPr lang="en-US" b="1" dirty="0"/>
              <a:t>   (a, b, *, *)</a:t>
            </a:r>
          </a:p>
          <a:p>
            <a:pPr marL="114300" indent="0">
              <a:buNone/>
            </a:pPr>
            <a:r>
              <a:rPr lang="en-US" b="1" dirty="0"/>
              <a:t>   (a</a:t>
            </a:r>
            <a:r>
              <a:rPr lang="en-US" b="1" baseline="-25000" dirty="0"/>
              <a:t>1</a:t>
            </a:r>
            <a:r>
              <a:rPr lang="en-US" b="1" dirty="0"/>
              <a:t>, *, c, d)</a:t>
            </a:r>
          </a:p>
          <a:p>
            <a:pPr marL="114300" indent="0">
              <a:buNone/>
            </a:pPr>
            <a:r>
              <a:rPr lang="en-US" b="1" dirty="0"/>
              <a:t>   (a</a:t>
            </a:r>
            <a:r>
              <a:rPr lang="en-US" b="1" baseline="-25000" dirty="0"/>
              <a:t>2</a:t>
            </a:r>
            <a:r>
              <a:rPr lang="en-US" b="1" dirty="0"/>
              <a:t>, *, c, d)</a:t>
            </a:r>
          </a:p>
          <a:p>
            <a:pPr>
              <a:buFontTx/>
              <a:buChar char="-"/>
            </a:pPr>
            <a:r>
              <a:rPr lang="en-US" b="1" dirty="0"/>
              <a:t>First Reducer  </a:t>
            </a:r>
          </a:p>
          <a:p>
            <a:pPr marL="114300" indent="0">
              <a:buNone/>
            </a:pPr>
            <a:r>
              <a:rPr lang="en-US" b="1" dirty="0"/>
              <a:t>   (a</a:t>
            </a:r>
            <a:r>
              <a:rPr lang="en-US" b="1" baseline="-25000" dirty="0"/>
              <a:t>1</a:t>
            </a:r>
            <a:r>
              <a:rPr lang="en-US" b="1" dirty="0"/>
              <a:t>, b</a:t>
            </a:r>
            <a:r>
              <a:rPr lang="en-US" b="1" baseline="-25000" dirty="0"/>
              <a:t>1</a:t>
            </a:r>
            <a:r>
              <a:rPr lang="en-US" b="1" dirty="0"/>
              <a:t>, c, d)</a:t>
            </a:r>
          </a:p>
          <a:p>
            <a:pPr marL="114300" indent="0">
              <a:buNone/>
            </a:pPr>
            <a:r>
              <a:rPr lang="en-US" b="1" dirty="0"/>
              <a:t>   (a</a:t>
            </a:r>
            <a:r>
              <a:rPr lang="en-US" b="1" baseline="-25000" dirty="0"/>
              <a:t>2</a:t>
            </a:r>
            <a:r>
              <a:rPr lang="en-US" b="1" dirty="0"/>
              <a:t>, b</a:t>
            </a:r>
            <a:r>
              <a:rPr lang="en-US" b="1" baseline="-25000" dirty="0"/>
              <a:t>1</a:t>
            </a:r>
            <a:r>
              <a:rPr lang="en-US" b="1" dirty="0"/>
              <a:t>, c, d)   </a:t>
            </a:r>
          </a:p>
          <a:p>
            <a:pPr>
              <a:buFontTx/>
              <a:buChar char="-"/>
            </a:pPr>
            <a:r>
              <a:rPr lang="en-US" b="1" dirty="0"/>
              <a:t>Second Reducer</a:t>
            </a:r>
          </a:p>
          <a:p>
            <a:pPr marL="114300" indent="0">
              <a:buNone/>
            </a:pPr>
            <a:r>
              <a:rPr lang="en-US" b="1" dirty="0"/>
              <a:t>   (a</a:t>
            </a:r>
            <a:r>
              <a:rPr lang="en-US" b="1" baseline="-25000" dirty="0"/>
              <a:t>1</a:t>
            </a:r>
            <a:r>
              <a:rPr lang="en-US" b="1" dirty="0"/>
              <a:t>, a</a:t>
            </a:r>
            <a:r>
              <a:rPr lang="en-US" b="1" baseline="-25000" dirty="0"/>
              <a:t>2</a:t>
            </a:r>
            <a:r>
              <a:rPr lang="en-US" b="1" dirty="0"/>
              <a:t>, b</a:t>
            </a:r>
            <a:r>
              <a:rPr lang="en-US" b="1" baseline="-25000" dirty="0"/>
              <a:t>1</a:t>
            </a:r>
            <a:r>
              <a:rPr lang="en-US" b="1" dirty="0"/>
              <a:t>, b</a:t>
            </a:r>
            <a:r>
              <a:rPr lang="en-US" b="1" baseline="-25000" dirty="0"/>
              <a:t>1</a:t>
            </a:r>
            <a:r>
              <a:rPr lang="en-US" b="1" dirty="0"/>
              <a:t>, c, d) Final Data</a:t>
            </a:r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9DA452-542D-41DF-B5C8-1DFC17D04F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490216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1866B1-2DBA-4087-95EA-45F554BAF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Preprocessing: Local to GCS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86D7DA3-B4A1-4405-B55A-6107FFEC90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b="1" dirty="0"/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9DA452-542D-41DF-B5C8-1DFC17D04F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EA1AB03-F86A-4380-A528-C711EB1A8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063" y="1457317"/>
            <a:ext cx="5220429" cy="493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230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1866B1-2DBA-4087-95EA-45F554BAF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Preprocessing: Local to GCS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86D7DA3-B4A1-4405-B55A-6107FFEC90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b="1" dirty="0"/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9DA452-542D-41DF-B5C8-1DFC17D04F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54AF194-A60D-4BA7-8DC1-7E0192766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757" y="2037565"/>
            <a:ext cx="7582486" cy="2299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7896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1095714" y="1166409"/>
            <a:ext cx="72057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0" dirty="0">
              <a:solidFill>
                <a:srgbClr val="9FC5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</a:t>
            </a:r>
            <a:r>
              <a:rPr lang="en-US" altLang="zh-CN" dirty="0"/>
              <a:t>reliminary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Cross-Industry</a:t>
            </a:r>
            <a:r>
              <a:rPr lang="zh-CN" altLang="en-US" dirty="0"/>
              <a:t> </a:t>
            </a:r>
            <a:r>
              <a:rPr lang="en-US" altLang="zh-CN" dirty="0"/>
              <a:t>Citation</a:t>
            </a:r>
            <a:r>
              <a:rPr lang="zh-CN" altLang="en-US" dirty="0"/>
              <a:t> </a:t>
            </a:r>
            <a:r>
              <a:rPr lang="en-US" altLang="zh-CN" dirty="0"/>
              <a:t>Patterns</a:t>
            </a:r>
            <a:r>
              <a:rPr lang="zh-CN" altLang="en-US" dirty="0"/>
              <a:t> </a:t>
            </a:r>
            <a:r>
              <a:rPr lang="en-US" altLang="zh-CN" dirty="0"/>
              <a:t>over</a:t>
            </a:r>
            <a:r>
              <a:rPr lang="zh-CN" altLang="en-US" dirty="0"/>
              <a:t> </a:t>
            </a:r>
            <a:r>
              <a:rPr lang="en-US" altLang="zh-CN" dirty="0"/>
              <a:t>time</a:t>
            </a:r>
            <a:endParaRPr dirty="0"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09461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0B4BCC-8B03-46EF-8A82-D7A3EA0339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71203" y="914913"/>
            <a:ext cx="5475337" cy="4351149"/>
          </a:xfrm>
        </p:spPr>
        <p:txBody>
          <a:bodyPr/>
          <a:lstStyle/>
          <a:p>
            <a:r>
              <a:rPr lang="en-US" sz="2000" dirty="0"/>
              <a:t>Plotted the cross-industry citations for five time periods</a:t>
            </a:r>
          </a:p>
          <a:p>
            <a:r>
              <a:rPr lang="en-US" altLang="zh-CN" sz="2000" b="1" dirty="0"/>
              <a:t>X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axis</a:t>
            </a:r>
            <a:r>
              <a:rPr lang="en-US" altLang="zh-CN" sz="2000" dirty="0"/>
              <a:t>:</a:t>
            </a:r>
            <a:r>
              <a:rPr lang="zh-CN" altLang="en-US" sz="2000" dirty="0"/>
              <a:t> </a:t>
            </a:r>
            <a:r>
              <a:rPr lang="en-US" altLang="zh-CN" sz="2000" dirty="0"/>
              <a:t>Citing</a:t>
            </a:r>
            <a:r>
              <a:rPr lang="zh-CN" altLang="en-US" sz="2000" dirty="0"/>
              <a:t> </a:t>
            </a:r>
            <a:r>
              <a:rPr lang="en-US" altLang="zh-CN" sz="2000" dirty="0"/>
              <a:t>industries</a:t>
            </a:r>
          </a:p>
          <a:p>
            <a:r>
              <a:rPr lang="en-US" altLang="zh-CN" sz="2000" b="1" dirty="0"/>
              <a:t>Y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axis</a:t>
            </a:r>
            <a:r>
              <a:rPr lang="en-US" altLang="zh-CN" sz="2000" dirty="0"/>
              <a:t>:</a:t>
            </a:r>
            <a:r>
              <a:rPr lang="zh-CN" altLang="en-US" sz="2000" dirty="0"/>
              <a:t> </a:t>
            </a:r>
            <a:r>
              <a:rPr lang="en-US" altLang="zh-CN" sz="2000" dirty="0"/>
              <a:t>Cited</a:t>
            </a:r>
            <a:r>
              <a:rPr lang="zh-CN" altLang="en-US" sz="2000" dirty="0"/>
              <a:t> </a:t>
            </a:r>
            <a:r>
              <a:rPr lang="en-US" altLang="zh-CN" sz="2000" dirty="0"/>
              <a:t>industries</a:t>
            </a:r>
          </a:p>
          <a:p>
            <a:r>
              <a:rPr lang="en-US" altLang="zh-CN" sz="2000" b="1" dirty="0"/>
              <a:t>Temporal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axis</a:t>
            </a:r>
            <a:r>
              <a:rPr lang="en-US" altLang="zh-CN" sz="2000" dirty="0"/>
              <a:t>: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period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time</a:t>
            </a:r>
            <a:r>
              <a:rPr lang="zh-CN" altLang="en-US" sz="2000" dirty="0"/>
              <a:t> </a:t>
            </a:r>
            <a:r>
              <a:rPr lang="en-US" altLang="zh-CN" sz="2000" dirty="0"/>
              <a:t>that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cited</a:t>
            </a:r>
            <a:r>
              <a:rPr lang="zh-CN" altLang="en-US" sz="2000" dirty="0"/>
              <a:t> </a:t>
            </a:r>
            <a:r>
              <a:rPr lang="en-US" altLang="zh-CN" sz="2000" dirty="0"/>
              <a:t>patent</a:t>
            </a:r>
            <a:r>
              <a:rPr lang="zh-CN" altLang="en-US" sz="2000" dirty="0"/>
              <a:t> </a:t>
            </a:r>
            <a:r>
              <a:rPr lang="en-US" altLang="zh-CN" sz="2000" dirty="0"/>
              <a:t>was</a:t>
            </a:r>
            <a:r>
              <a:rPr lang="zh-CN" altLang="en-US" sz="2000" dirty="0"/>
              <a:t> </a:t>
            </a:r>
            <a:r>
              <a:rPr lang="en-US" altLang="zh-CN" sz="2000" dirty="0"/>
              <a:t>created</a:t>
            </a:r>
          </a:p>
          <a:p>
            <a:pPr marL="38100" indent="0">
              <a:buNone/>
            </a:pPr>
            <a:endParaRPr lang="en-US" sz="2000" dirty="0"/>
          </a:p>
          <a:p>
            <a:pPr marL="38100" indent="0">
              <a:buNone/>
            </a:pPr>
            <a:r>
              <a:rPr lang="en-US" altLang="zh-CN" sz="2000" b="1" dirty="0"/>
              <a:t>Exclusion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in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the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plots:</a:t>
            </a:r>
          </a:p>
          <a:p>
            <a:pPr marL="38100" indent="0">
              <a:buNone/>
            </a:pPr>
            <a:r>
              <a:rPr lang="en-US" altLang="zh-CN" sz="2000" dirty="0"/>
              <a:t>Patents</a:t>
            </a:r>
            <a:r>
              <a:rPr lang="zh-CN" altLang="en-US" sz="2000" dirty="0"/>
              <a:t> </a:t>
            </a:r>
            <a:r>
              <a:rPr lang="en-US" altLang="zh-CN" sz="2000" dirty="0"/>
              <a:t>citing</a:t>
            </a:r>
            <a:r>
              <a:rPr lang="zh-CN" altLang="en-US" sz="2000" dirty="0"/>
              <a:t> </a:t>
            </a:r>
            <a:r>
              <a:rPr lang="en-US" altLang="zh-CN" sz="2000" dirty="0"/>
              <a:t>other</a:t>
            </a:r>
            <a:r>
              <a:rPr lang="zh-CN" altLang="en-US" sz="2000" dirty="0"/>
              <a:t> </a:t>
            </a:r>
            <a:r>
              <a:rPr lang="en-US" altLang="zh-CN" sz="2000" dirty="0"/>
              <a:t>patents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same</a:t>
            </a:r>
            <a:r>
              <a:rPr lang="zh-CN" altLang="en-US" sz="2000" dirty="0"/>
              <a:t> </a:t>
            </a:r>
            <a:r>
              <a:rPr lang="en-US" altLang="zh-CN" sz="2000" dirty="0"/>
              <a:t>industry</a:t>
            </a:r>
            <a:endParaRPr lang="en-US" sz="2000" dirty="0"/>
          </a:p>
          <a:p>
            <a:pPr marL="3810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A5DE-12DC-4EEF-A3E9-1DCDCCBE12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46BE67-9A83-B447-B014-FB8175E86C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996"/>
          <a:stretch/>
        </p:blipFill>
        <p:spPr>
          <a:xfrm>
            <a:off x="137574" y="145526"/>
            <a:ext cx="2317673" cy="11434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5572E1-96D0-B941-84AB-F906F67178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996"/>
          <a:stretch/>
        </p:blipFill>
        <p:spPr>
          <a:xfrm>
            <a:off x="137574" y="1401108"/>
            <a:ext cx="2317672" cy="11434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8B05C4-B88B-8E46-A52C-4C875C7B45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4055"/>
          <a:stretch/>
        </p:blipFill>
        <p:spPr>
          <a:xfrm>
            <a:off x="137573" y="2656443"/>
            <a:ext cx="2317673" cy="117343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BA779B-7F75-CE40-B671-2A7B642AB9C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5996"/>
          <a:stretch/>
        </p:blipFill>
        <p:spPr>
          <a:xfrm>
            <a:off x="137573" y="3928573"/>
            <a:ext cx="2317673" cy="11434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57C8BE1-3AC3-C34F-A64B-812E30C0C3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7573" y="5159701"/>
            <a:ext cx="2317673" cy="154511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B99C3E6-DF3B-FD47-A913-F4CA89F787D7}"/>
              </a:ext>
            </a:extLst>
          </p:cNvPr>
          <p:cNvSpPr txBox="1"/>
          <p:nvPr/>
        </p:nvSpPr>
        <p:spPr>
          <a:xfrm>
            <a:off x="2464655" y="6238067"/>
            <a:ext cx="7271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2016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640434-D545-5C45-8552-78E02688A5F2}"/>
              </a:ext>
            </a:extLst>
          </p:cNvPr>
          <p:cNvSpPr txBox="1"/>
          <p:nvPr/>
        </p:nvSpPr>
        <p:spPr>
          <a:xfrm>
            <a:off x="2464655" y="336710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1976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EB22459-EB03-6946-984F-684EED221EBB}"/>
              </a:ext>
            </a:extLst>
          </p:cNvPr>
          <p:cNvCxnSpPr>
            <a:cxnSpLocks/>
          </p:cNvCxnSpPr>
          <p:nvPr/>
        </p:nvCxnSpPr>
        <p:spPr>
          <a:xfrm>
            <a:off x="2741370" y="644487"/>
            <a:ext cx="0" cy="5513942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6E9EADF-8477-E747-A40F-D0CDFFF58618}"/>
              </a:ext>
            </a:extLst>
          </p:cNvPr>
          <p:cNvSpPr txBox="1"/>
          <p:nvPr/>
        </p:nvSpPr>
        <p:spPr>
          <a:xfrm>
            <a:off x="3191768" y="602940"/>
            <a:ext cx="41152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Cross-Industry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Citation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Patterns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81464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303554-10F8-6444-89F5-9AC8C8EE247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014BE9-9549-964C-94DA-E096C14D8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829" y="444655"/>
            <a:ext cx="8686342" cy="5790894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F42C018D-BC2E-A140-B80E-627B52BE32E3}"/>
              </a:ext>
            </a:extLst>
          </p:cNvPr>
          <p:cNvSpPr/>
          <p:nvPr/>
        </p:nvSpPr>
        <p:spPr>
          <a:xfrm>
            <a:off x="2710149" y="1299990"/>
            <a:ext cx="903384" cy="517793"/>
          </a:xfrm>
          <a:prstGeom prst="ellipse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100E7F5-BE61-E74B-B757-A41982BC5C4C}"/>
              </a:ext>
            </a:extLst>
          </p:cNvPr>
          <p:cNvCxnSpPr>
            <a:cxnSpLocks/>
          </p:cNvCxnSpPr>
          <p:nvPr/>
        </p:nvCxnSpPr>
        <p:spPr>
          <a:xfrm>
            <a:off x="925417" y="1630496"/>
            <a:ext cx="815248" cy="0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B90FC71-A8BD-704E-9B2A-40EDCAFF88A9}"/>
              </a:ext>
            </a:extLst>
          </p:cNvPr>
          <p:cNvCxnSpPr>
            <a:cxnSpLocks/>
          </p:cNvCxnSpPr>
          <p:nvPr/>
        </p:nvCxnSpPr>
        <p:spPr>
          <a:xfrm>
            <a:off x="3216924" y="4746434"/>
            <a:ext cx="0" cy="277258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926A7673-486B-A04A-89BC-A660809E1A78}"/>
              </a:ext>
            </a:extLst>
          </p:cNvPr>
          <p:cNvSpPr/>
          <p:nvPr/>
        </p:nvSpPr>
        <p:spPr>
          <a:xfrm>
            <a:off x="2269472" y="3679636"/>
            <a:ext cx="903384" cy="802394"/>
          </a:xfrm>
          <a:prstGeom prst="ellipse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A2D6366-715A-C542-9B31-E17986E639A0}"/>
              </a:ext>
            </a:extLst>
          </p:cNvPr>
          <p:cNvCxnSpPr>
            <a:cxnSpLocks/>
          </p:cNvCxnSpPr>
          <p:nvPr/>
        </p:nvCxnSpPr>
        <p:spPr>
          <a:xfrm>
            <a:off x="2576109" y="4760205"/>
            <a:ext cx="0" cy="660094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7799669-A02F-3E47-B6CA-5ACD21D69DA9}"/>
              </a:ext>
            </a:extLst>
          </p:cNvPr>
          <p:cNvCxnSpPr>
            <a:cxnSpLocks/>
          </p:cNvCxnSpPr>
          <p:nvPr/>
        </p:nvCxnSpPr>
        <p:spPr>
          <a:xfrm>
            <a:off x="2785429" y="4760205"/>
            <a:ext cx="0" cy="1045684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9C269CB-C1C3-1F4A-8F75-EEA958F702C7}"/>
              </a:ext>
            </a:extLst>
          </p:cNvPr>
          <p:cNvCxnSpPr>
            <a:cxnSpLocks/>
          </p:cNvCxnSpPr>
          <p:nvPr/>
        </p:nvCxnSpPr>
        <p:spPr>
          <a:xfrm>
            <a:off x="3005767" y="4760205"/>
            <a:ext cx="0" cy="660094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090C0FF-034E-7449-B773-791BD53F0E45}"/>
              </a:ext>
            </a:extLst>
          </p:cNvPr>
          <p:cNvCxnSpPr>
            <a:cxnSpLocks/>
          </p:cNvCxnSpPr>
          <p:nvPr/>
        </p:nvCxnSpPr>
        <p:spPr>
          <a:xfrm flipH="1">
            <a:off x="649995" y="4131325"/>
            <a:ext cx="1079654" cy="0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E9AB15C-F820-534C-B63D-9B7285C2139B}"/>
              </a:ext>
            </a:extLst>
          </p:cNvPr>
          <p:cNvCxnSpPr>
            <a:cxnSpLocks/>
          </p:cNvCxnSpPr>
          <p:nvPr/>
        </p:nvCxnSpPr>
        <p:spPr>
          <a:xfrm flipH="1">
            <a:off x="1167788" y="4272708"/>
            <a:ext cx="539827" cy="0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17A0C5D-57DE-E444-B668-0F9534ABE74F}"/>
              </a:ext>
            </a:extLst>
          </p:cNvPr>
          <p:cNvCxnSpPr>
            <a:cxnSpLocks/>
          </p:cNvCxnSpPr>
          <p:nvPr/>
        </p:nvCxnSpPr>
        <p:spPr>
          <a:xfrm flipH="1">
            <a:off x="925417" y="3986266"/>
            <a:ext cx="791378" cy="0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30BEF888-89E2-1F4C-8572-35F1331FC7CB}"/>
              </a:ext>
            </a:extLst>
          </p:cNvPr>
          <p:cNvSpPr/>
          <p:nvPr/>
        </p:nvSpPr>
        <p:spPr>
          <a:xfrm>
            <a:off x="6288795" y="3529989"/>
            <a:ext cx="903384" cy="517793"/>
          </a:xfrm>
          <a:prstGeom prst="ellipse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5EBAD18-2B77-6048-BC44-BF9538405888}"/>
              </a:ext>
            </a:extLst>
          </p:cNvPr>
          <p:cNvCxnSpPr>
            <a:cxnSpLocks/>
          </p:cNvCxnSpPr>
          <p:nvPr/>
        </p:nvCxnSpPr>
        <p:spPr>
          <a:xfrm flipV="1">
            <a:off x="6804755" y="4738172"/>
            <a:ext cx="0" cy="704161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3B43DD0-D30B-9043-8C7B-4270BD38E1A6}"/>
              </a:ext>
            </a:extLst>
          </p:cNvPr>
          <p:cNvCxnSpPr>
            <a:cxnSpLocks/>
          </p:cNvCxnSpPr>
          <p:nvPr/>
        </p:nvCxnSpPr>
        <p:spPr>
          <a:xfrm flipH="1">
            <a:off x="1448718" y="3859578"/>
            <a:ext cx="275425" cy="0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F7BB206-B5DF-6C41-AC88-01AAB3B1AFE7}"/>
              </a:ext>
            </a:extLst>
          </p:cNvPr>
          <p:cNvCxnSpPr>
            <a:cxnSpLocks/>
            <a:stCxn id="29" idx="1"/>
            <a:endCxn id="7" idx="5"/>
          </p:cNvCxnSpPr>
          <p:nvPr/>
        </p:nvCxnSpPr>
        <p:spPr>
          <a:xfrm flipH="1" flipV="1">
            <a:off x="3481235" y="1741954"/>
            <a:ext cx="2939858" cy="1863864"/>
          </a:xfrm>
          <a:prstGeom prst="line">
            <a:avLst/>
          </a:prstGeom>
          <a:ln w="127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65C33647-BA61-AD44-AD3B-A043DA88F9EF}"/>
              </a:ext>
            </a:extLst>
          </p:cNvPr>
          <p:cNvSpPr txBox="1"/>
          <p:nvPr/>
        </p:nvSpPr>
        <p:spPr>
          <a:xfrm>
            <a:off x="2381799" y="860602"/>
            <a:ext cx="29193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6"/>
                </a:solidFill>
              </a:rPr>
              <a:t>Drugs</a:t>
            </a:r>
            <a:r>
              <a:rPr lang="zh-CN" altLang="en-US" b="1" dirty="0">
                <a:solidFill>
                  <a:schemeClr val="accent6"/>
                </a:solidFill>
              </a:rPr>
              <a:t>           </a:t>
            </a:r>
            <a:r>
              <a:rPr lang="en-US" altLang="zh-CN" b="1" dirty="0">
                <a:solidFill>
                  <a:schemeClr val="accent6"/>
                </a:solidFill>
              </a:rPr>
              <a:t>Organic</a:t>
            </a:r>
            <a:r>
              <a:rPr lang="zh-CN" altLang="en-US" b="1" dirty="0">
                <a:solidFill>
                  <a:schemeClr val="accent6"/>
                </a:solidFill>
              </a:rPr>
              <a:t> </a:t>
            </a:r>
            <a:r>
              <a:rPr lang="en-US" altLang="zh-CN" b="1" dirty="0">
                <a:solidFill>
                  <a:schemeClr val="accent6"/>
                </a:solidFill>
              </a:rPr>
              <a:t>Compound</a:t>
            </a:r>
            <a:endParaRPr lang="en-US" b="1" dirty="0">
              <a:solidFill>
                <a:schemeClr val="accent6"/>
              </a:solidFill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BC10628-62F0-4046-B213-AF867086D1A7}"/>
              </a:ext>
            </a:extLst>
          </p:cNvPr>
          <p:cNvCxnSpPr>
            <a:cxnSpLocks/>
          </p:cNvCxnSpPr>
          <p:nvPr/>
        </p:nvCxnSpPr>
        <p:spPr>
          <a:xfrm>
            <a:off x="3005767" y="981439"/>
            <a:ext cx="427824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FD1C310-FFA1-D641-9E91-F9C251D8C319}"/>
              </a:ext>
            </a:extLst>
          </p:cNvPr>
          <p:cNvCxnSpPr>
            <a:cxnSpLocks/>
          </p:cNvCxnSpPr>
          <p:nvPr/>
        </p:nvCxnSpPr>
        <p:spPr>
          <a:xfrm flipH="1">
            <a:off x="3029639" y="1045704"/>
            <a:ext cx="437003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7DD2372B-4E55-EB4F-A129-BC51A3E19787}"/>
              </a:ext>
            </a:extLst>
          </p:cNvPr>
          <p:cNvSpPr txBox="1"/>
          <p:nvPr/>
        </p:nvSpPr>
        <p:spPr>
          <a:xfrm>
            <a:off x="2027104" y="2879004"/>
            <a:ext cx="26550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accent6"/>
                </a:solidFill>
              </a:rPr>
              <a:t>Computer</a:t>
            </a:r>
            <a:r>
              <a:rPr lang="zh-CN" altLang="en-US" b="1" dirty="0">
                <a:solidFill>
                  <a:schemeClr val="accent6"/>
                </a:solidFill>
              </a:rPr>
              <a:t> </a:t>
            </a:r>
            <a:r>
              <a:rPr lang="en-US" altLang="zh-CN" b="1" dirty="0" err="1">
                <a:solidFill>
                  <a:schemeClr val="accent6"/>
                </a:solidFill>
              </a:rPr>
              <a:t>Peripherials</a:t>
            </a:r>
            <a:r>
              <a:rPr lang="en-US" altLang="zh-CN" b="1" dirty="0">
                <a:solidFill>
                  <a:schemeClr val="accent6"/>
                </a:solidFill>
              </a:rPr>
              <a:t>,</a:t>
            </a:r>
            <a:r>
              <a:rPr lang="zh-CN" altLang="en-US" b="1" dirty="0">
                <a:solidFill>
                  <a:schemeClr val="accent6"/>
                </a:solidFill>
              </a:rPr>
              <a:t> </a:t>
            </a:r>
            <a:r>
              <a:rPr lang="en-US" altLang="zh-CN" b="1" dirty="0">
                <a:solidFill>
                  <a:schemeClr val="accent6"/>
                </a:solidFill>
              </a:rPr>
              <a:t>Computer</a:t>
            </a:r>
            <a:r>
              <a:rPr lang="zh-CN" altLang="en-US" b="1" dirty="0">
                <a:solidFill>
                  <a:schemeClr val="accent6"/>
                </a:solidFill>
              </a:rPr>
              <a:t> </a:t>
            </a:r>
            <a:r>
              <a:rPr lang="en-US" altLang="zh-CN" b="1" dirty="0">
                <a:solidFill>
                  <a:schemeClr val="accent6"/>
                </a:solidFill>
              </a:rPr>
              <a:t>Hardware</a:t>
            </a:r>
            <a:r>
              <a:rPr lang="zh-CN" altLang="en-US" b="1" dirty="0">
                <a:solidFill>
                  <a:schemeClr val="accent6"/>
                </a:solidFill>
              </a:rPr>
              <a:t> </a:t>
            </a:r>
            <a:r>
              <a:rPr lang="en-US" altLang="zh-CN" b="1" dirty="0">
                <a:solidFill>
                  <a:schemeClr val="accent6"/>
                </a:solidFill>
              </a:rPr>
              <a:t>&amp;</a:t>
            </a:r>
            <a:r>
              <a:rPr lang="zh-CN" altLang="en-US" b="1" dirty="0">
                <a:solidFill>
                  <a:schemeClr val="accent6"/>
                </a:solidFill>
              </a:rPr>
              <a:t> </a:t>
            </a:r>
            <a:r>
              <a:rPr lang="en-US" altLang="zh-CN" b="1" dirty="0">
                <a:solidFill>
                  <a:schemeClr val="accent6"/>
                </a:solidFill>
              </a:rPr>
              <a:t>Software,</a:t>
            </a:r>
            <a:r>
              <a:rPr lang="zh-CN" altLang="en-US" b="1" dirty="0">
                <a:solidFill>
                  <a:schemeClr val="accent6"/>
                </a:solidFill>
              </a:rPr>
              <a:t> </a:t>
            </a:r>
            <a:r>
              <a:rPr lang="en-US" altLang="zh-CN" b="1" dirty="0">
                <a:solidFill>
                  <a:schemeClr val="accent6"/>
                </a:solidFill>
              </a:rPr>
              <a:t>Communications</a:t>
            </a:r>
            <a:endParaRPr lang="en-US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5611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B03A7-8D30-4B8A-9633-DCF408F4A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369" y="135626"/>
            <a:ext cx="8229600" cy="551400"/>
          </a:xfrm>
        </p:spPr>
        <p:txBody>
          <a:bodyPr/>
          <a:lstStyle/>
          <a:p>
            <a:r>
              <a:rPr lang="en-US" altLang="zh-CN" dirty="0"/>
              <a:t>Take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closer</a:t>
            </a:r>
            <a:r>
              <a:rPr lang="zh-CN" altLang="en-US" dirty="0"/>
              <a:t> </a:t>
            </a:r>
            <a:r>
              <a:rPr lang="en-US" altLang="zh-CN" dirty="0"/>
              <a:t>look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595347-F850-46C0-9EAC-B64C92B526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A2FCCDB-F4E0-994A-8908-7DA196451D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737" t="56931" r="23783" b="41194"/>
          <a:stretch/>
        </p:blipFill>
        <p:spPr>
          <a:xfrm>
            <a:off x="3616617" y="1275220"/>
            <a:ext cx="419161" cy="25716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21AE9DB-95A6-C545-897D-1707819D193F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l="32443" t="17889" r="65570" b="79885"/>
          <a:stretch/>
        </p:blipFill>
        <p:spPr>
          <a:xfrm>
            <a:off x="1532235" y="3162279"/>
            <a:ext cx="423359" cy="25716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A8987E5-4E89-5B4E-B2D7-48BE2BFF9A9D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73862" t="56531" r="24042" b="41271"/>
          <a:stretch/>
        </p:blipFill>
        <p:spPr>
          <a:xfrm>
            <a:off x="3611792" y="4213696"/>
            <a:ext cx="429540" cy="2483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1AA660E-FB69-A04E-9F82-225453D06C6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3480" t="56609" r="24191" b="41292"/>
          <a:stretch/>
        </p:blipFill>
        <p:spPr>
          <a:xfrm>
            <a:off x="3616617" y="2178043"/>
            <a:ext cx="410915" cy="24696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547CD79-12A0-3A41-A756-C2C8DCADFE44}"/>
              </a:ext>
            </a:extLst>
          </p:cNvPr>
          <p:cNvPicPr>
            <a:picLocks/>
          </p:cNvPicPr>
          <p:nvPr/>
        </p:nvPicPr>
        <p:blipFill rotWithShape="1">
          <a:blip r:embed="rId6"/>
          <a:srcRect l="73986" t="57740" r="24443" b="41408"/>
          <a:stretch/>
        </p:blipFill>
        <p:spPr>
          <a:xfrm>
            <a:off x="3611791" y="5106319"/>
            <a:ext cx="429539" cy="24696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0B45E72-436E-FE44-982D-A506649584C5}"/>
              </a:ext>
            </a:extLst>
          </p:cNvPr>
          <p:cNvPicPr>
            <a:picLocks/>
          </p:cNvPicPr>
          <p:nvPr/>
        </p:nvPicPr>
        <p:blipFill rotWithShape="1">
          <a:blip r:embed="rId6"/>
          <a:srcRect l="32560" t="18402" r="65332" b="79846"/>
          <a:stretch/>
        </p:blipFill>
        <p:spPr>
          <a:xfrm>
            <a:off x="1532234" y="5079590"/>
            <a:ext cx="423359" cy="246967"/>
          </a:xfrm>
          <a:prstGeom prst="rect">
            <a:avLst/>
          </a:prstGeom>
        </p:spPr>
      </p:pic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3B72244-76FB-F74C-9D17-9A76856F15DF}"/>
              </a:ext>
            </a:extLst>
          </p:cNvPr>
          <p:cNvCxnSpPr>
            <a:cxnSpLocks/>
          </p:cNvCxnSpPr>
          <p:nvPr/>
        </p:nvCxnSpPr>
        <p:spPr>
          <a:xfrm>
            <a:off x="1293398" y="935474"/>
            <a:ext cx="0" cy="4987051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FD882C72-E9C3-4A40-BA70-F264E7CC7644}"/>
              </a:ext>
            </a:extLst>
          </p:cNvPr>
          <p:cNvSpPr txBox="1"/>
          <p:nvPr/>
        </p:nvSpPr>
        <p:spPr>
          <a:xfrm>
            <a:off x="231354" y="1192984"/>
            <a:ext cx="103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1976-1980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1F6026E-670C-8B47-9763-AEFD2AED3E56}"/>
              </a:ext>
            </a:extLst>
          </p:cNvPr>
          <p:cNvSpPr txBox="1"/>
          <p:nvPr/>
        </p:nvSpPr>
        <p:spPr>
          <a:xfrm>
            <a:off x="231354" y="2182115"/>
            <a:ext cx="103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1981-1990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FCA128-D1FF-FA4A-84F2-8A78E457A133}"/>
              </a:ext>
            </a:extLst>
          </p:cNvPr>
          <p:cNvSpPr txBox="1"/>
          <p:nvPr/>
        </p:nvSpPr>
        <p:spPr>
          <a:xfrm>
            <a:off x="226369" y="3144622"/>
            <a:ext cx="103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1991-2000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1BDDBEE-EB71-B44B-AB13-A58D9CB64AD6}"/>
              </a:ext>
            </a:extLst>
          </p:cNvPr>
          <p:cNvSpPr txBox="1"/>
          <p:nvPr/>
        </p:nvSpPr>
        <p:spPr>
          <a:xfrm>
            <a:off x="253388" y="4096479"/>
            <a:ext cx="103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2001-2010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15FB378-9DA3-0C4B-8DB2-6A735072711F}"/>
              </a:ext>
            </a:extLst>
          </p:cNvPr>
          <p:cNvSpPr txBox="1"/>
          <p:nvPr/>
        </p:nvSpPr>
        <p:spPr>
          <a:xfrm>
            <a:off x="259415" y="5004268"/>
            <a:ext cx="103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2011-2016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3D2FB8C1-DBEC-F34C-95CF-34AFE77FBEF8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32413" t="18598" r="65897" b="79976"/>
          <a:stretch/>
        </p:blipFill>
        <p:spPr>
          <a:xfrm>
            <a:off x="1532235" y="4196835"/>
            <a:ext cx="429553" cy="23213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9FE40322-BDC8-904E-B2AE-DA815802B2B1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l="73381" t="57430" r="24144" b="41403"/>
          <a:stretch/>
        </p:blipFill>
        <p:spPr>
          <a:xfrm>
            <a:off x="3611792" y="3192065"/>
            <a:ext cx="410915" cy="246968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C5F800FF-D3F4-1240-91D5-A54037AD4B2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360" t="18116" r="65567" b="80152"/>
          <a:stretch/>
        </p:blipFill>
        <p:spPr>
          <a:xfrm>
            <a:off x="1540475" y="2149901"/>
            <a:ext cx="416753" cy="25716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CE29A5B1-408B-944F-B5EC-F8455802ED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379" t="18141" r="65282" b="79963"/>
          <a:stretch/>
        </p:blipFill>
        <p:spPr>
          <a:xfrm>
            <a:off x="1540475" y="1263791"/>
            <a:ext cx="421313" cy="257168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881090AB-9535-4F42-9D34-FE80810C44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640" t="30135" r="768" b="52411"/>
          <a:stretch/>
        </p:blipFill>
        <p:spPr>
          <a:xfrm>
            <a:off x="530959" y="5360370"/>
            <a:ext cx="483923" cy="1226136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0394B18E-F6B9-744D-881B-9EAFA6D267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58" t="73482" r="65724" b="21043"/>
          <a:stretch/>
        </p:blipFill>
        <p:spPr>
          <a:xfrm>
            <a:off x="1652863" y="5416644"/>
            <a:ext cx="191976" cy="494243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42E46432-9B40-C44D-B559-D0AE45821A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58" t="73482" r="65724" b="21043"/>
          <a:stretch/>
        </p:blipFill>
        <p:spPr>
          <a:xfrm rot="5400000">
            <a:off x="4305442" y="1139533"/>
            <a:ext cx="214177" cy="55140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A934607B-5078-934C-AFFC-D5E99CC331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054" t="73209" r="23603" b="13277"/>
          <a:stretch/>
        </p:blipFill>
        <p:spPr>
          <a:xfrm>
            <a:off x="3703978" y="5418388"/>
            <a:ext cx="250149" cy="962137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3E74F21-C8F7-C543-870B-0AFADE4626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054" t="73209" r="24208" b="13277"/>
          <a:stretch/>
        </p:blipFill>
        <p:spPr>
          <a:xfrm rot="5400000">
            <a:off x="2528897" y="784820"/>
            <a:ext cx="234309" cy="1215110"/>
          </a:xfrm>
          <a:prstGeom prst="rect">
            <a:avLst/>
          </a:prstGeom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7C9F0FA7-E849-D24D-9EB0-80B839CF51D0}"/>
              </a:ext>
            </a:extLst>
          </p:cNvPr>
          <p:cNvSpPr/>
          <p:nvPr/>
        </p:nvSpPr>
        <p:spPr>
          <a:xfrm>
            <a:off x="5210419" y="1700989"/>
            <a:ext cx="354328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Drug industry patents became less likely to cite patents from the Organic Compounds industry, while the inverse remained consistent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altLang="zh-CN" sz="2000" b="1" dirty="0">
                <a:solidFill>
                  <a:schemeClr val="bg1"/>
                </a:solidFill>
              </a:rPr>
              <a:t>An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asymmetry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in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the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beginning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-&gt;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symmetry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in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the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present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day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904A753-6648-8643-95E0-6A0C052C8F0F}"/>
              </a:ext>
            </a:extLst>
          </p:cNvPr>
          <p:cNvSpPr txBox="1"/>
          <p:nvPr/>
        </p:nvSpPr>
        <p:spPr>
          <a:xfrm>
            <a:off x="2150906" y="6371921"/>
            <a:ext cx="14462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Citing</a:t>
            </a:r>
            <a:r>
              <a:rPr lang="zh-CN" altLang="en-US" b="1" dirty="0">
                <a:solidFill>
                  <a:schemeClr val="bg1"/>
                </a:solidFill>
              </a:rPr>
              <a:t> </a:t>
            </a:r>
            <a:r>
              <a:rPr lang="en-US" altLang="zh-CN" b="1" dirty="0">
                <a:solidFill>
                  <a:schemeClr val="bg1"/>
                </a:solidFill>
              </a:rPr>
              <a:t>Industry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0B3E457-A928-7D48-A01D-20C10E8FD7B5}"/>
              </a:ext>
            </a:extLst>
          </p:cNvPr>
          <p:cNvSpPr txBox="1"/>
          <p:nvPr/>
        </p:nvSpPr>
        <p:spPr>
          <a:xfrm rot="16200000">
            <a:off x="723479" y="1467203"/>
            <a:ext cx="13869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Cited</a:t>
            </a:r>
            <a:r>
              <a:rPr lang="zh-CN" altLang="en-US" b="1" dirty="0">
                <a:solidFill>
                  <a:schemeClr val="bg1"/>
                </a:solidFill>
              </a:rPr>
              <a:t> </a:t>
            </a:r>
            <a:r>
              <a:rPr lang="en-US" altLang="zh-CN" b="1" dirty="0">
                <a:solidFill>
                  <a:schemeClr val="bg1"/>
                </a:solidFill>
              </a:rPr>
              <a:t>Industry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2744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D376A6-BDD5-0F41-A415-3C87B56A74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FFB7A3F-09F9-564F-8071-35BAF4C2F8C5}"/>
              </a:ext>
            </a:extLst>
          </p:cNvPr>
          <p:cNvCxnSpPr>
            <a:cxnSpLocks/>
          </p:cNvCxnSpPr>
          <p:nvPr/>
        </p:nvCxnSpPr>
        <p:spPr>
          <a:xfrm>
            <a:off x="4162546" y="253380"/>
            <a:ext cx="0" cy="4987051"/>
          </a:xfrm>
          <a:prstGeom prst="straightConnector1">
            <a:avLst/>
          </a:prstGeom>
          <a:ln w="508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1E806B3E-F005-7A4C-9251-8EE5904C37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92" t="58370" r="67255" b="33169"/>
          <a:stretch/>
        </p:blipFill>
        <p:spPr>
          <a:xfrm>
            <a:off x="2083688" y="510890"/>
            <a:ext cx="1039067" cy="7370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EA2311-A19D-1B44-8467-9148F0E7D2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15" t="58755" r="67332" b="32665"/>
          <a:stretch/>
        </p:blipFill>
        <p:spPr>
          <a:xfrm>
            <a:off x="2089717" y="1474239"/>
            <a:ext cx="1039067" cy="711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CEAFDA3-A205-D64C-94F0-EA54DF16C8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91" t="57957" r="67247" b="32822"/>
          <a:stretch/>
        </p:blipFill>
        <p:spPr>
          <a:xfrm>
            <a:off x="2083690" y="2404913"/>
            <a:ext cx="1056111" cy="7859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ECEADAD-1D68-8C41-9C32-F5E5E545F1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460" t="58743" r="67002" b="33292"/>
          <a:stretch/>
        </p:blipFill>
        <p:spPr>
          <a:xfrm>
            <a:off x="2083688" y="3427847"/>
            <a:ext cx="1056111" cy="6567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6B3E38-4E2F-C740-A236-534074B7928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085" t="58736" r="66938" b="32969"/>
          <a:stretch/>
        </p:blipFill>
        <p:spPr>
          <a:xfrm>
            <a:off x="2083688" y="4332069"/>
            <a:ext cx="1066139" cy="6567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A4A108D-5741-0943-9521-5F59098E8E7E}"/>
              </a:ext>
            </a:extLst>
          </p:cNvPr>
          <p:cNvSpPr txBox="1"/>
          <p:nvPr/>
        </p:nvSpPr>
        <p:spPr>
          <a:xfrm>
            <a:off x="3100502" y="510890"/>
            <a:ext cx="103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1976-1980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15448-E6BE-E74F-BCF8-BE01AEF544BA}"/>
              </a:ext>
            </a:extLst>
          </p:cNvPr>
          <p:cNvSpPr txBox="1"/>
          <p:nvPr/>
        </p:nvSpPr>
        <p:spPr>
          <a:xfrm>
            <a:off x="3100502" y="1500021"/>
            <a:ext cx="103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1981-1990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20F8BB-1900-8848-A0F8-4BAD27D43C6B}"/>
              </a:ext>
            </a:extLst>
          </p:cNvPr>
          <p:cNvSpPr txBox="1"/>
          <p:nvPr/>
        </p:nvSpPr>
        <p:spPr>
          <a:xfrm>
            <a:off x="3095517" y="2462528"/>
            <a:ext cx="103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1991-2000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A96D03-276B-3E43-90DE-6FB1A8B3813C}"/>
              </a:ext>
            </a:extLst>
          </p:cNvPr>
          <p:cNvSpPr txBox="1"/>
          <p:nvPr/>
        </p:nvSpPr>
        <p:spPr>
          <a:xfrm>
            <a:off x="3122536" y="3414385"/>
            <a:ext cx="103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2001-2010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9EAAAF-4F2F-BE4D-8AD6-D854A4A8B6A2}"/>
              </a:ext>
            </a:extLst>
          </p:cNvPr>
          <p:cNvSpPr txBox="1"/>
          <p:nvPr/>
        </p:nvSpPr>
        <p:spPr>
          <a:xfrm>
            <a:off x="3128563" y="4322174"/>
            <a:ext cx="103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2011-2016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9D7EB39-3043-8B4F-9DF6-53BE3D5886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33" t="73443" r="67830" b="7390"/>
          <a:stretch/>
        </p:blipFill>
        <p:spPr>
          <a:xfrm>
            <a:off x="2110765" y="5042632"/>
            <a:ext cx="1039062" cy="131251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CD2F31B-CF09-E04A-8AF4-FC87102CE7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29" t="58743" r="82669" b="33727"/>
          <a:stretch/>
        </p:blipFill>
        <p:spPr>
          <a:xfrm>
            <a:off x="481538" y="551047"/>
            <a:ext cx="1557139" cy="65675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A932261-11ED-8742-932C-3AA8CCE173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29" t="58743" r="82669" b="33727"/>
          <a:stretch/>
        </p:blipFill>
        <p:spPr>
          <a:xfrm>
            <a:off x="484169" y="1496010"/>
            <a:ext cx="1557139" cy="65675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6D8FA1E-4E0B-DE44-AD06-3185100923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29" t="58743" r="82669" b="33727"/>
          <a:stretch/>
        </p:blipFill>
        <p:spPr>
          <a:xfrm>
            <a:off x="497462" y="2458084"/>
            <a:ext cx="1557139" cy="65675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B76106C-A767-5F4E-B6DE-8D6B4E0E0F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29" t="58743" r="82669" b="33727"/>
          <a:stretch/>
        </p:blipFill>
        <p:spPr>
          <a:xfrm>
            <a:off x="499041" y="3427848"/>
            <a:ext cx="1557139" cy="65675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E648DF5-F689-A54A-9D65-16D1F31255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29" t="58743" r="82669" b="33727"/>
          <a:stretch/>
        </p:blipFill>
        <p:spPr>
          <a:xfrm>
            <a:off x="492174" y="4343085"/>
            <a:ext cx="1557139" cy="656753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F6EF6379-5802-EC42-8661-CD2E89193B8F}"/>
              </a:ext>
            </a:extLst>
          </p:cNvPr>
          <p:cNvSpPr/>
          <p:nvPr/>
        </p:nvSpPr>
        <p:spPr>
          <a:xfrm>
            <a:off x="4468153" y="719146"/>
            <a:ext cx="4285554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tech industries – 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Computer Hardware &amp; Software, Computer Peripherals,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Electronic Business Methods and Software, and Information Storage industries – 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altLang="zh-CN" sz="2000" b="1">
                <a:solidFill>
                  <a:schemeClr val="bg1"/>
                </a:solidFill>
              </a:rPr>
              <a:t>Have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an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increase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of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citations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overall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over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time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and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have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a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rather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symmetric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interaction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in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between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each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of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these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industries</a:t>
            </a:r>
            <a:endParaRPr lang="en-US" sz="2000" b="1" dirty="0">
              <a:solidFill>
                <a:schemeClr val="bg1"/>
              </a:solidFill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6957AEF-65B9-E74D-9188-2012330895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640" t="30135" r="768" b="52411"/>
          <a:stretch/>
        </p:blipFill>
        <p:spPr>
          <a:xfrm>
            <a:off x="3478097" y="4752955"/>
            <a:ext cx="483923" cy="122613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3EDFF5B-54DB-8649-B83C-B3100EE92C5F}"/>
              </a:ext>
            </a:extLst>
          </p:cNvPr>
          <p:cNvSpPr txBox="1"/>
          <p:nvPr/>
        </p:nvSpPr>
        <p:spPr>
          <a:xfrm rot="16200000">
            <a:off x="-378974" y="2766790"/>
            <a:ext cx="13869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Cited</a:t>
            </a:r>
            <a:r>
              <a:rPr lang="zh-CN" altLang="en-US" b="1" dirty="0">
                <a:solidFill>
                  <a:schemeClr val="bg1"/>
                </a:solidFill>
              </a:rPr>
              <a:t> </a:t>
            </a:r>
            <a:r>
              <a:rPr lang="en-US" altLang="zh-CN" b="1" dirty="0">
                <a:solidFill>
                  <a:schemeClr val="bg1"/>
                </a:solidFill>
              </a:rPr>
              <a:t>Industry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D4EC8DA-3B9C-544E-8AF2-98EECC7A4285}"/>
              </a:ext>
            </a:extLst>
          </p:cNvPr>
          <p:cNvSpPr txBox="1"/>
          <p:nvPr/>
        </p:nvSpPr>
        <p:spPr>
          <a:xfrm>
            <a:off x="1990886" y="6383351"/>
            <a:ext cx="14462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Citing</a:t>
            </a:r>
            <a:r>
              <a:rPr lang="zh-CN" altLang="en-US" b="1" dirty="0">
                <a:solidFill>
                  <a:schemeClr val="bg1"/>
                </a:solidFill>
              </a:rPr>
              <a:t> </a:t>
            </a:r>
            <a:r>
              <a:rPr lang="en-US" altLang="zh-CN" b="1" dirty="0">
                <a:solidFill>
                  <a:schemeClr val="bg1"/>
                </a:solidFill>
              </a:rPr>
              <a:t>Industry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2877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969150" y="2142962"/>
            <a:ext cx="72057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Utilizing</a:t>
            </a:r>
            <a:r>
              <a:rPr lang="zh-CN" altLang="en-US" dirty="0"/>
              <a:t> </a:t>
            </a:r>
            <a:r>
              <a:rPr lang="en-US" altLang="zh-CN" dirty="0"/>
              <a:t>Dijkstra</a:t>
            </a:r>
            <a:r>
              <a:rPr lang="zh-CN" altLang="en-US" dirty="0"/>
              <a:t> </a:t>
            </a:r>
            <a:r>
              <a:rPr lang="en-US" altLang="zh-CN" dirty="0"/>
              <a:t>Algorithm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Shortest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  <a:endParaRPr dirty="0"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73435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921200" y="1713304"/>
            <a:ext cx="72057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9FC5E8"/>
                </a:solidFill>
              </a:rPr>
              <a:t>1</a:t>
            </a:r>
            <a:endParaRPr sz="6000" dirty="0">
              <a:solidFill>
                <a:srgbClr val="9FC5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</a:t>
            </a:r>
            <a:endParaRPr dirty="0"/>
          </a:p>
        </p:txBody>
      </p:sp>
      <p:sp>
        <p:nvSpPr>
          <p:cNvPr id="97" name="Google Shape;97;p14"/>
          <p:cNvSpPr txBox="1">
            <a:spLocks noGrp="1"/>
          </p:cNvSpPr>
          <p:nvPr>
            <p:ph type="subTitle" idx="1"/>
          </p:nvPr>
        </p:nvSpPr>
        <p:spPr>
          <a:xfrm>
            <a:off x="4698564" y="4145091"/>
            <a:ext cx="35424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Team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Overview</a:t>
            </a:r>
            <a:endParaRPr dirty="0"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D1B45B-AF34-4617-A29E-8AA22A060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the Shortest Path: Dijkstra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0B4BCC-8B03-46EF-8A82-D7A3EA0339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The Dijkstra Algorithm identifies the shortest path between nodes in a graph</a:t>
            </a:r>
          </a:p>
          <a:p>
            <a:endParaRPr lang="en-US" sz="2400" dirty="0"/>
          </a:p>
          <a:p>
            <a:r>
              <a:rPr lang="en-US" sz="2400" dirty="0"/>
              <a:t>We fix a single node as the "source" node and find shortest paths from the source to all other nodes in the graph, and produces a shortest-path tree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A5DE-12DC-4EEF-A3E9-1DCDCCBE12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66220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D1B45B-AF34-4617-A29E-8AA22A060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Dijkstra: Parallel Implementation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0B4BCC-8B03-46EF-8A82-D7A3EA0339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Data representation:</a:t>
            </a:r>
          </a:p>
          <a:p>
            <a:pPr lvl="1"/>
            <a:r>
              <a:rPr lang="en-US" sz="1800" dirty="0"/>
              <a:t>Key: node n</a:t>
            </a:r>
          </a:p>
          <a:p>
            <a:pPr lvl="1"/>
            <a:r>
              <a:rPr lang="en-US" sz="1800" dirty="0"/>
              <a:t>Value: d (distance from the source node), neighbor list (list of neighbor nodes from n)</a:t>
            </a:r>
          </a:p>
          <a:p>
            <a:pPr lvl="1"/>
            <a:r>
              <a:rPr lang="en-US" sz="1800" dirty="0"/>
              <a:t>Initialization: for all nodes except for the source node, d = infinity.</a:t>
            </a:r>
          </a:p>
          <a:p>
            <a:r>
              <a:rPr lang="en-US" sz="2400" dirty="0"/>
              <a:t>Mapper:</a:t>
            </a:r>
          </a:p>
          <a:p>
            <a:pPr lvl="1"/>
            <a:r>
              <a:rPr lang="en-US" sz="1800" dirty="0"/>
              <a:t>emit (m, d + 1 and neighbor list)</a:t>
            </a:r>
            <a:endParaRPr lang="en-US" sz="2400" dirty="0"/>
          </a:p>
          <a:p>
            <a:r>
              <a:rPr lang="en-US" sz="2400" dirty="0"/>
              <a:t>Reducer:</a:t>
            </a:r>
          </a:p>
          <a:p>
            <a:pPr lvl="1"/>
            <a:r>
              <a:rPr lang="en-US" sz="1800" dirty="0"/>
              <a:t>Group by reachable nodes</a:t>
            </a:r>
          </a:p>
          <a:p>
            <a:pPr lvl="1"/>
            <a:r>
              <a:rPr lang="en-US" sz="1800" dirty="0"/>
              <a:t>Selects minimum distance for each reachable node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A5DE-12DC-4EEF-A3E9-1DCDCCBE12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221737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D1B45B-AF34-4617-A29E-8AA22A060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Dijkstra: Parallel Implementation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0B4BCC-8B03-46EF-8A82-D7A3EA0339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If we want to find reachable neighbors within d distance, we need to implement the map-reduce for d times</a:t>
            </a:r>
          </a:p>
          <a:p>
            <a:endParaRPr lang="en-US" sz="1800" dirty="0"/>
          </a:p>
          <a:p>
            <a:r>
              <a:rPr lang="en-US" sz="1800" dirty="0"/>
              <a:t>The time complexity of a single iteration of the parallel Dijkstra is O(</a:t>
            </a:r>
            <a:r>
              <a:rPr lang="en-US" sz="1800" dirty="0" err="1"/>
              <a:t>m+n</a:t>
            </a:r>
            <a:r>
              <a:rPr lang="en-US" sz="1800" dirty="0"/>
              <a:t>), where m is the number of edges and n is the number of vertices</a:t>
            </a:r>
          </a:p>
          <a:p>
            <a:endParaRPr lang="en-US" sz="1800" dirty="0"/>
          </a:p>
          <a:p>
            <a:r>
              <a:rPr lang="en-US" sz="1800" dirty="0"/>
              <a:t>To find all nodes within distance d, the time complexity would be O(</a:t>
            </a:r>
            <a:r>
              <a:rPr lang="en-US" sz="1800" dirty="0" err="1"/>
              <a:t>m+n</a:t>
            </a:r>
            <a:r>
              <a:rPr lang="en-US" sz="1800" dirty="0"/>
              <a:t>) x O(b</a:t>
            </a:r>
            <a:r>
              <a:rPr lang="en-US" sz="1800" baseline="30000" dirty="0"/>
              <a:t>d</a:t>
            </a:r>
            <a:r>
              <a:rPr lang="en-US" sz="1800" dirty="0"/>
              <a:t> + 1), where b is the branching factor of the graph </a:t>
            </a:r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A5DE-12DC-4EEF-A3E9-1DCDCCBE12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727054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D1B45B-AF34-4617-A29E-8AA22A060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Dijkstra Algorithm: Implementation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0B4BCC-8B03-46EF-8A82-D7A3EA0339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Algorithm implemented on Google Cloud for selected nodes</a:t>
            </a:r>
          </a:p>
          <a:p>
            <a:r>
              <a:rPr lang="en-US" dirty="0"/>
              <a:t>Maximum distance d set to 15</a:t>
            </a:r>
          </a:p>
          <a:p>
            <a:endParaRPr lang="en-US" baseline="30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A5DE-12DC-4EEF-A3E9-1DCDCCBE12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66954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BD4A82A-7975-4141-9989-9A97DA0C9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of Network Structure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E04FC2-32D5-4C05-BC6B-6FE94A671A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26E94A-443C-4985-9154-D61509F2B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475" y="1880119"/>
            <a:ext cx="5850299" cy="390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9175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BD4A82A-7975-4141-9989-9A97DA0C9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of Nodes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E04FC2-32D5-4C05-BC6B-6FE94A671A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2787BE-7DB1-4ADD-8CF9-D60B898CB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8879" y="2168730"/>
            <a:ext cx="6046242" cy="403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3119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D1B45B-AF34-4617-A29E-8AA22A060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Resulting Limitations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0B4BCC-8B03-46EF-8A82-D7A3EA0339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With six million patents and 100 million total citations, we have a branching factor of about 16</a:t>
            </a:r>
          </a:p>
          <a:p>
            <a:pPr marL="38100" indent="0">
              <a:buNone/>
            </a:pPr>
            <a:r>
              <a:rPr lang="en-US" sz="2000" dirty="0"/>
              <a:t> </a:t>
            </a:r>
          </a:p>
          <a:p>
            <a:r>
              <a:rPr lang="en-US" sz="2000" dirty="0"/>
              <a:t>Testing found that the merging process alone, with complexity O(</a:t>
            </a:r>
            <a:r>
              <a:rPr lang="en-US" sz="2000" dirty="0" err="1"/>
              <a:t>nlog</a:t>
            </a:r>
            <a:r>
              <a:rPr lang="en-US" sz="2000" dirty="0"/>
              <a:t>(n)), takes about four hours of work on GCS</a:t>
            </a:r>
          </a:p>
          <a:p>
            <a:endParaRPr lang="en-US" sz="2000" dirty="0"/>
          </a:p>
          <a:p>
            <a:r>
              <a:rPr lang="en-US" sz="2000" dirty="0"/>
              <a:t>With n = six million, and m = 100 million, a full solution is out of computational reach</a:t>
            </a:r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A5DE-12DC-4EEF-A3E9-1DCDCCBE12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396177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4"/>
          <p:cNvSpPr txBox="1">
            <a:spLocks noGrp="1"/>
          </p:cNvSpPr>
          <p:nvPr>
            <p:ph type="ctrTitle" idx="4294967295"/>
          </p:nvPr>
        </p:nvSpPr>
        <p:spPr>
          <a:xfrm>
            <a:off x="878657" y="3240834"/>
            <a:ext cx="77724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/>
              <a:t>Thanks!</a:t>
            </a:r>
            <a:endParaRPr sz="6000" b="1"/>
          </a:p>
        </p:txBody>
      </p:sp>
      <p:sp>
        <p:nvSpPr>
          <p:cNvPr id="326" name="Google Shape;326;p34"/>
          <p:cNvSpPr txBox="1">
            <a:spLocks noGrp="1"/>
          </p:cNvSpPr>
          <p:nvPr>
            <p:ph type="subTitle" idx="4294967295"/>
          </p:nvPr>
        </p:nvSpPr>
        <p:spPr>
          <a:xfrm>
            <a:off x="878657" y="3970261"/>
            <a:ext cx="65937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/>
              <a:t>ANY QUESTIONS?</a:t>
            </a:r>
            <a:endParaRPr sz="3600"/>
          </a:p>
        </p:txBody>
      </p:sp>
      <p:sp>
        <p:nvSpPr>
          <p:cNvPr id="327" name="Google Shape;327;p34"/>
          <p:cNvSpPr txBox="1">
            <a:spLocks noGrp="1"/>
          </p:cNvSpPr>
          <p:nvPr>
            <p:ph type="body" idx="4294967295"/>
          </p:nvPr>
        </p:nvSpPr>
        <p:spPr>
          <a:xfrm>
            <a:off x="909500" y="4924899"/>
            <a:ext cx="3711300" cy="120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328" name="Google Shape;328;p34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D1B45B-AF34-4617-A29E-8AA22A060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CLZZ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0B4BCC-8B03-46EF-8A82-D7A3EA0339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2907" y="1757486"/>
            <a:ext cx="8290800" cy="2388954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 err="1"/>
              <a:t>Anhua</a:t>
            </a:r>
            <a:r>
              <a:rPr lang="en-US" sz="2400" dirty="0"/>
              <a:t> Chen</a:t>
            </a:r>
            <a:r>
              <a:rPr lang="en-US" altLang="zh-CN" sz="2400" dirty="0"/>
              <a:t>,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lvl="1"/>
            <a:r>
              <a:rPr lang="en-US" sz="1800" dirty="0"/>
              <a:t>Masters Program in</a:t>
            </a:r>
            <a:r>
              <a:rPr lang="zh-CN" altLang="en-US" sz="1800" dirty="0"/>
              <a:t> </a:t>
            </a:r>
            <a:r>
              <a:rPr lang="en-US" altLang="zh-CN" sz="1800" dirty="0"/>
              <a:t>Computational</a:t>
            </a:r>
            <a:r>
              <a:rPr lang="zh-CN" altLang="en-US" sz="1800" dirty="0"/>
              <a:t> </a:t>
            </a:r>
            <a:r>
              <a:rPr lang="en-US" altLang="zh-CN" sz="1800" dirty="0"/>
              <a:t>Social</a:t>
            </a:r>
            <a:r>
              <a:rPr lang="zh-CN" altLang="en-US" sz="1800" dirty="0"/>
              <a:t> </a:t>
            </a:r>
            <a:r>
              <a:rPr lang="en-US" altLang="zh-CN" sz="1800" dirty="0"/>
              <a:t>Science</a:t>
            </a:r>
            <a:r>
              <a:rPr lang="en-US" sz="1800" dirty="0"/>
              <a:t>, Second Year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zh-CN" sz="2400" dirty="0"/>
              <a:t>Xiang</a:t>
            </a:r>
            <a:r>
              <a:rPr lang="zh-CN" altLang="en-US" sz="2400" dirty="0"/>
              <a:t> </a:t>
            </a:r>
            <a:r>
              <a:rPr lang="en-US" altLang="zh-CN" sz="2400" dirty="0"/>
              <a:t>Zhang,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lvl="1"/>
            <a:r>
              <a:rPr lang="en-US" sz="1800" dirty="0"/>
              <a:t>Masters Program in</a:t>
            </a:r>
            <a:r>
              <a:rPr lang="zh-CN" altLang="en-US" sz="1800" dirty="0"/>
              <a:t> </a:t>
            </a:r>
            <a:r>
              <a:rPr lang="en-US" altLang="zh-CN" sz="1800" dirty="0"/>
              <a:t>Computational</a:t>
            </a:r>
            <a:r>
              <a:rPr lang="zh-CN" altLang="en-US" sz="1800" dirty="0"/>
              <a:t> </a:t>
            </a:r>
            <a:r>
              <a:rPr lang="en-US" altLang="zh-CN" sz="1800" dirty="0"/>
              <a:t>Social</a:t>
            </a:r>
            <a:r>
              <a:rPr lang="zh-CN" altLang="en-US" sz="1800" dirty="0"/>
              <a:t> </a:t>
            </a:r>
            <a:r>
              <a:rPr lang="en-US" altLang="zh-CN" sz="1800" dirty="0"/>
              <a:t>Science</a:t>
            </a:r>
            <a:r>
              <a:rPr lang="en-US" sz="1800" dirty="0"/>
              <a:t>, Second Year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zh-CN" sz="2400" dirty="0" err="1"/>
              <a:t>Xiuyuan</a:t>
            </a:r>
            <a:r>
              <a:rPr lang="zh-CN" altLang="en-US" sz="2400" dirty="0"/>
              <a:t> </a:t>
            </a:r>
            <a:r>
              <a:rPr lang="en-US" altLang="zh-CN" sz="2400" dirty="0"/>
              <a:t>Zhang</a:t>
            </a:r>
            <a:r>
              <a:rPr lang="en-US" sz="2400" dirty="0"/>
              <a:t>: </a:t>
            </a:r>
          </a:p>
          <a:p>
            <a:pPr lvl="1"/>
            <a:r>
              <a:rPr lang="en-US" sz="1800" dirty="0"/>
              <a:t>Masters Program in</a:t>
            </a:r>
            <a:r>
              <a:rPr lang="zh-CN" altLang="en-US" sz="1800" dirty="0"/>
              <a:t> </a:t>
            </a:r>
            <a:r>
              <a:rPr lang="en-US" altLang="zh-CN" sz="1800" dirty="0"/>
              <a:t>Computational</a:t>
            </a:r>
            <a:r>
              <a:rPr lang="zh-CN" altLang="en-US" sz="1800" dirty="0"/>
              <a:t> </a:t>
            </a:r>
            <a:r>
              <a:rPr lang="en-US" altLang="zh-CN" sz="1800" dirty="0"/>
              <a:t>Social</a:t>
            </a:r>
            <a:r>
              <a:rPr lang="zh-CN" altLang="en-US" sz="1800" dirty="0"/>
              <a:t> </a:t>
            </a:r>
            <a:r>
              <a:rPr lang="en-US" altLang="zh-CN" sz="1800" dirty="0"/>
              <a:t>Science</a:t>
            </a:r>
            <a:r>
              <a:rPr lang="en-US" sz="1800" dirty="0"/>
              <a:t>, Second Year</a:t>
            </a:r>
          </a:p>
          <a:p>
            <a:r>
              <a:rPr lang="en-US" sz="2400" dirty="0"/>
              <a:t>David Liu: </a:t>
            </a:r>
          </a:p>
          <a:p>
            <a:pPr lvl="1"/>
            <a:r>
              <a:rPr lang="en-US" sz="1800" dirty="0"/>
              <a:t>BA in Economics with Spec. in Business, Second Year</a:t>
            </a:r>
          </a:p>
          <a:p>
            <a:pPr marL="3810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A5DE-12DC-4EEF-A3E9-1DCDCCBE12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91620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D1B45B-AF34-4617-A29E-8AA22A060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0B4BCC-8B03-46EF-8A82-D7A3EA0339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Analyzes patterns in U.S. patent citations since 197</a:t>
            </a:r>
            <a:r>
              <a:rPr lang="en-US" altLang="zh-CN" dirty="0"/>
              <a:t>6</a:t>
            </a:r>
            <a:r>
              <a:rPr lang="en-US" dirty="0"/>
              <a:t> </a:t>
            </a:r>
          </a:p>
          <a:p>
            <a:r>
              <a:rPr lang="en-US" dirty="0"/>
              <a:t>Focuses on how innovation networks shift across sub-industries over time</a:t>
            </a:r>
          </a:p>
          <a:p>
            <a:r>
              <a:rPr lang="en-US" dirty="0"/>
              <a:t>Identifies shortest paths between patents in a large network structure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A5DE-12DC-4EEF-A3E9-1DCDCCBE12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75225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ctrTitle" idx="4294967295"/>
          </p:nvPr>
        </p:nvSpPr>
        <p:spPr>
          <a:xfrm>
            <a:off x="685799" y="3748952"/>
            <a:ext cx="7837351" cy="12613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dirty="0"/>
              <a:t>Broad Objective</a:t>
            </a:r>
            <a:endParaRPr sz="5000" b="1" dirty="0"/>
          </a:p>
        </p:txBody>
      </p:sp>
      <p:sp>
        <p:nvSpPr>
          <p:cNvPr id="117" name="Google Shape;117;p17"/>
          <p:cNvSpPr txBox="1">
            <a:spLocks noGrp="1"/>
          </p:cNvSpPr>
          <p:nvPr>
            <p:ph type="subTitle" idx="4294967295"/>
          </p:nvPr>
        </p:nvSpPr>
        <p:spPr>
          <a:xfrm>
            <a:off x="1613550" y="4884400"/>
            <a:ext cx="59169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How does innovation in certain sub-industries affect broader economic development?</a:t>
            </a:r>
            <a:endParaRPr sz="2400" dirty="0"/>
          </a:p>
        </p:txBody>
      </p:sp>
      <p:grpSp>
        <p:nvGrpSpPr>
          <p:cNvPr id="118" name="Google Shape;118;p17"/>
          <p:cNvGrpSpPr/>
          <p:nvPr/>
        </p:nvGrpSpPr>
        <p:grpSpPr>
          <a:xfrm>
            <a:off x="3030219" y="756050"/>
            <a:ext cx="2931161" cy="2815726"/>
            <a:chOff x="3075562" y="756050"/>
            <a:chExt cx="2931161" cy="2815726"/>
          </a:xfrm>
        </p:grpSpPr>
        <p:sp>
          <p:nvSpPr>
            <p:cNvPr id="119" name="Google Shape;119;p17"/>
            <p:cNvSpPr/>
            <p:nvPr/>
          </p:nvSpPr>
          <p:spPr>
            <a:xfrm>
              <a:off x="3950843" y="1762696"/>
              <a:ext cx="1326900" cy="13269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>
              <a:off x="3472643" y="1284496"/>
              <a:ext cx="2283300" cy="22833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7"/>
            <p:cNvSpPr/>
            <p:nvPr/>
          </p:nvSpPr>
          <p:spPr>
            <a:xfrm>
              <a:off x="5883273" y="1280600"/>
              <a:ext cx="123450" cy="2275725"/>
            </a:xfrm>
            <a:custGeom>
              <a:avLst/>
              <a:gdLst/>
              <a:ahLst/>
              <a:cxnLst/>
              <a:rect l="l" t="t" r="r" b="b"/>
              <a:pathLst>
                <a:path w="4938" h="91029" extrusionOk="0">
                  <a:moveTo>
                    <a:pt x="0" y="0"/>
                  </a:moveTo>
                  <a:lnTo>
                    <a:pt x="4938" y="0"/>
                  </a:lnTo>
                  <a:lnTo>
                    <a:pt x="4938" y="91029"/>
                  </a:lnTo>
                  <a:lnTo>
                    <a:pt x="0" y="91029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</p:sp>
        <p:sp>
          <p:nvSpPr>
            <p:cNvPr id="122" name="Google Shape;122;p17"/>
            <p:cNvSpPr/>
            <p:nvPr/>
          </p:nvSpPr>
          <p:spPr>
            <a:xfrm rot="-5400000">
              <a:off x="4546838" y="-55875"/>
              <a:ext cx="123450" cy="2275725"/>
            </a:xfrm>
            <a:custGeom>
              <a:avLst/>
              <a:gdLst/>
              <a:ahLst/>
              <a:cxnLst/>
              <a:rect l="l" t="t" r="r" b="b"/>
              <a:pathLst>
                <a:path w="4938" h="91029" extrusionOk="0">
                  <a:moveTo>
                    <a:pt x="0" y="0"/>
                  </a:moveTo>
                  <a:lnTo>
                    <a:pt x="4938" y="0"/>
                  </a:lnTo>
                  <a:lnTo>
                    <a:pt x="4938" y="91029"/>
                  </a:lnTo>
                  <a:lnTo>
                    <a:pt x="0" y="91029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</p:sp>
        <p:sp>
          <p:nvSpPr>
            <p:cNvPr id="123" name="Google Shape;123;p17"/>
            <p:cNvSpPr/>
            <p:nvPr/>
          </p:nvSpPr>
          <p:spPr>
            <a:xfrm rot="-5400000">
              <a:off x="3075562" y="756050"/>
              <a:ext cx="1326900" cy="13269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triangle" w="sm" len="sm"/>
              <a:tailEnd type="triangl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4" name="Google Shape;124;p17"/>
            <p:cNvCxnSpPr/>
            <p:nvPr/>
          </p:nvCxnSpPr>
          <p:spPr>
            <a:xfrm>
              <a:off x="3480293" y="1292146"/>
              <a:ext cx="2268000" cy="22680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25" name="Google Shape;125;p17"/>
            <p:cNvCxnSpPr>
              <a:endCxn id="119" idx="7"/>
            </p:cNvCxnSpPr>
            <p:nvPr/>
          </p:nvCxnSpPr>
          <p:spPr>
            <a:xfrm flipH="1">
              <a:off x="5083423" y="1280516"/>
              <a:ext cx="676500" cy="6765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26" name="Google Shape;126;p17"/>
            <p:cNvCxnSpPr/>
            <p:nvPr/>
          </p:nvCxnSpPr>
          <p:spPr>
            <a:xfrm>
              <a:off x="3345288" y="1288325"/>
              <a:ext cx="0" cy="22833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triangle" w="sm" len="sm"/>
              <a:tailEnd type="triangle" w="sm" len="sm"/>
            </a:ln>
          </p:spPr>
        </p:cxnSp>
        <p:cxnSp>
          <p:nvCxnSpPr>
            <p:cNvPr id="127" name="Google Shape;127;p17"/>
            <p:cNvCxnSpPr>
              <a:stCxn id="119" idx="3"/>
            </p:cNvCxnSpPr>
            <p:nvPr/>
          </p:nvCxnSpPr>
          <p:spPr>
            <a:xfrm flipH="1">
              <a:off x="3468663" y="2895276"/>
              <a:ext cx="676500" cy="6765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28" name="Google Shape;128;p17"/>
          <p:cNvSpPr/>
          <p:nvPr/>
        </p:nvSpPr>
        <p:spPr>
          <a:xfrm>
            <a:off x="4177025" y="1997048"/>
            <a:ext cx="789947" cy="797788"/>
          </a:xfrm>
          <a:custGeom>
            <a:avLst/>
            <a:gdLst/>
            <a:ahLst/>
            <a:cxnLst/>
            <a:rect l="l" t="t" r="r" b="b"/>
            <a:pathLst>
              <a:path w="17228" h="17399" extrusionOk="0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D1B45B-AF34-4617-A29E-8AA22A060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0B4BCC-8B03-46EF-8A82-D7A3EA0339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52450" indent="-514350">
              <a:buFont typeface="+mj-lt"/>
              <a:buAutoNum type="arabicPeriod"/>
            </a:pPr>
            <a:r>
              <a:rPr lang="en-US" dirty="0"/>
              <a:t>Merge large datasets using MapReduce and scale the process on Google Cloud Services (GCS)</a:t>
            </a:r>
          </a:p>
          <a:p>
            <a:pPr lvl="1"/>
            <a:r>
              <a:rPr lang="en-US" dirty="0"/>
              <a:t>Identify differences in infrastructure between the local machine and GCS </a:t>
            </a:r>
          </a:p>
          <a:p>
            <a:pPr lvl="1"/>
            <a:r>
              <a:rPr lang="en-US" dirty="0"/>
              <a:t>Modify code for compatibility with GCS</a:t>
            </a:r>
          </a:p>
          <a:p>
            <a:pPr marL="552450" indent="-514350">
              <a:buFont typeface="+mj-lt"/>
              <a:buAutoNum type="arabicPeriod"/>
            </a:pPr>
            <a:r>
              <a:rPr lang="en-US" dirty="0"/>
              <a:t>Develop a Dijkstra algorithm of scalable processing power</a:t>
            </a:r>
          </a:p>
          <a:p>
            <a:pPr lvl="1"/>
            <a:r>
              <a:rPr lang="en-US" dirty="0"/>
              <a:t>Identify how to parallelize a local-machine-based Dijkstra algorithm</a:t>
            </a:r>
          </a:p>
          <a:p>
            <a:pPr lvl="1"/>
            <a:r>
              <a:rPr lang="en-US" dirty="0"/>
              <a:t>Modify code for compatibility with GCS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1A5DE-12DC-4EEF-A3E9-1DCDCCBE12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09660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921200" y="1713304"/>
            <a:ext cx="72057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0" dirty="0">
              <a:solidFill>
                <a:srgbClr val="9FC5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Big</a:t>
            </a:r>
            <a:r>
              <a:rPr lang="zh-CN" altLang="en-US" dirty="0"/>
              <a:t> </a:t>
            </a:r>
            <a:r>
              <a:rPr lang="en-US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Pre-processing</a:t>
            </a:r>
            <a:endParaRPr dirty="0"/>
          </a:p>
        </p:txBody>
      </p:sp>
      <p:sp>
        <p:nvSpPr>
          <p:cNvPr id="97" name="Google Shape;97;p14"/>
          <p:cNvSpPr txBox="1">
            <a:spLocks noGrp="1"/>
          </p:cNvSpPr>
          <p:nvPr>
            <p:ph type="subTitle" idx="1"/>
          </p:nvPr>
        </p:nvSpPr>
        <p:spPr>
          <a:xfrm>
            <a:off x="4698564" y="4145091"/>
            <a:ext cx="35424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USPTO Citation Data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NBER Datasets </a:t>
            </a:r>
            <a:endParaRPr dirty="0"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8523157" y="6391956"/>
            <a:ext cx="461100" cy="3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6207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86C80-70B8-405E-B531-7C5EB7EF4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4191F2-A70E-4ED1-AD73-D5A3322D6E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b="1" dirty="0"/>
              <a:t>U.S. Patent Citations</a:t>
            </a:r>
          </a:p>
          <a:p>
            <a:pPr marL="342900"/>
            <a:r>
              <a:rPr lang="en-US" dirty="0"/>
              <a:t>Size: 98,207,057 rows      3.505 GB</a:t>
            </a:r>
          </a:p>
          <a:p>
            <a:pPr marL="342900"/>
            <a:r>
              <a:rPr lang="en-US" dirty="0"/>
              <a:t>Description: Each row represents a unique citation</a:t>
            </a:r>
          </a:p>
          <a:p>
            <a:pPr marL="342900"/>
            <a:r>
              <a:rPr lang="en-US" dirty="0"/>
              <a:t>Key Columns:   </a:t>
            </a:r>
            <a:r>
              <a:rPr lang="en-US" dirty="0" err="1"/>
              <a:t>uuid</a:t>
            </a:r>
            <a:r>
              <a:rPr lang="en-US" dirty="0"/>
              <a:t>, date </a:t>
            </a:r>
            <a:r>
              <a:rPr lang="en-US" dirty="0" err="1"/>
              <a:t>patent_id</a:t>
            </a:r>
            <a:r>
              <a:rPr lang="en-US" dirty="0"/>
              <a:t>, </a:t>
            </a:r>
            <a:r>
              <a:rPr lang="en-US" dirty="0" err="1"/>
              <a:t>citation_id</a:t>
            </a: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908A37-E3B5-48A6-A7DB-F6B9871F63F2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b="1" dirty="0"/>
              <a:t>NBER Patent Classifications </a:t>
            </a:r>
          </a:p>
          <a:p>
            <a:pPr marL="342900"/>
            <a:r>
              <a:rPr lang="en-US" dirty="0"/>
              <a:t>Size:    5,105,937 rows 110.807 MB</a:t>
            </a:r>
          </a:p>
          <a:p>
            <a:pPr marL="342900"/>
            <a:r>
              <a:rPr lang="en-US" dirty="0"/>
              <a:t>Description: Each row represents a unique patent</a:t>
            </a:r>
          </a:p>
          <a:p>
            <a:pPr marL="342900"/>
            <a:r>
              <a:rPr lang="en-US" dirty="0"/>
              <a:t>Key Columns: </a:t>
            </a:r>
            <a:r>
              <a:rPr lang="en-US" dirty="0" err="1"/>
              <a:t>patent_id</a:t>
            </a:r>
            <a:r>
              <a:rPr lang="en-US" dirty="0"/>
              <a:t>, </a:t>
            </a:r>
            <a:r>
              <a:rPr lang="en-US" dirty="0" err="1"/>
              <a:t>category_id</a:t>
            </a:r>
            <a:r>
              <a:rPr lang="en-US" dirty="0"/>
              <a:t>, </a:t>
            </a:r>
            <a:r>
              <a:rPr lang="en-US" dirty="0" err="1"/>
              <a:t>subcategory_id</a:t>
            </a:r>
            <a:r>
              <a:rPr lang="en-US" dirty="0"/>
              <a:t>  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68640B-37F8-4B39-BF5B-356CFFEA53E2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b="1" dirty="0"/>
              <a:t>NBER Industry Subcategories </a:t>
            </a:r>
            <a:endParaRPr lang="en-US" dirty="0"/>
          </a:p>
          <a:p>
            <a:pPr marL="342900"/>
            <a:r>
              <a:rPr lang="en-US" dirty="0"/>
              <a:t>Size:         37 rows      871 bytes</a:t>
            </a:r>
          </a:p>
          <a:p>
            <a:pPr marL="342900"/>
            <a:r>
              <a:rPr lang="en-US" dirty="0"/>
              <a:t>Description: Each row represents an id-name pair</a:t>
            </a:r>
          </a:p>
          <a:p>
            <a:pPr marL="342900"/>
            <a:r>
              <a:rPr lang="en-US" dirty="0"/>
              <a:t>Key Columns:            id, name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25D51C-B7CC-40CC-B9D0-7431F69897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1865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1866B1-2DBA-4087-95EA-45F554BAF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330" y="658442"/>
            <a:ext cx="8229600" cy="551400"/>
          </a:xfrm>
        </p:spPr>
        <p:txBody>
          <a:bodyPr/>
          <a:lstStyle/>
          <a:p>
            <a:r>
              <a:rPr lang="en-US" dirty="0"/>
              <a:t>Data Preprocessing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9DA452-542D-41DF-B5C8-1DFC17D04F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258701-9F04-4640-A310-947C846E4945}"/>
              </a:ext>
            </a:extLst>
          </p:cNvPr>
          <p:cNvSpPr txBox="1"/>
          <p:nvPr/>
        </p:nvSpPr>
        <p:spPr>
          <a:xfrm>
            <a:off x="404330" y="1815067"/>
            <a:ext cx="3169244" cy="80021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NBER Industry Subcategories</a:t>
            </a:r>
          </a:p>
          <a:p>
            <a:endParaRPr lang="en-US" sz="16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( </a:t>
            </a:r>
            <a:r>
              <a:rPr lang="en-US" b="1" u="sng" dirty="0" err="1">
                <a:solidFill>
                  <a:schemeClr val="bg1"/>
                </a:solidFill>
              </a:rPr>
              <a:t>industry_code</a:t>
            </a:r>
            <a:r>
              <a:rPr lang="en-US" b="1" u="sng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,  </a:t>
            </a:r>
            <a:r>
              <a:rPr lang="en-US" b="1" dirty="0" err="1">
                <a:solidFill>
                  <a:schemeClr val="bg1"/>
                </a:solidFill>
              </a:rPr>
              <a:t>industry_name</a:t>
            </a:r>
            <a:r>
              <a:rPr lang="en-US" b="1" dirty="0">
                <a:solidFill>
                  <a:schemeClr val="bg1"/>
                </a:solidFill>
              </a:rPr>
              <a:t> 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6D603B-F2E3-48DA-B725-F31040B2D730}"/>
              </a:ext>
            </a:extLst>
          </p:cNvPr>
          <p:cNvSpPr txBox="1"/>
          <p:nvPr/>
        </p:nvSpPr>
        <p:spPr>
          <a:xfrm>
            <a:off x="5464686" y="1815067"/>
            <a:ext cx="3169244" cy="80021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NBER Patent Classifications</a:t>
            </a:r>
          </a:p>
          <a:p>
            <a:endParaRPr lang="en-US" sz="16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( </a:t>
            </a:r>
            <a:r>
              <a:rPr lang="en-US" b="1" u="sng" dirty="0" err="1">
                <a:solidFill>
                  <a:schemeClr val="bg1"/>
                </a:solidFill>
              </a:rPr>
              <a:t>patent_id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 err="1">
                <a:solidFill>
                  <a:schemeClr val="bg1"/>
                </a:solidFill>
              </a:rPr>
              <a:t>industry_code</a:t>
            </a:r>
            <a:r>
              <a:rPr lang="en-US" b="1" dirty="0">
                <a:solidFill>
                  <a:schemeClr val="bg1"/>
                </a:solidFill>
              </a:rPr>
              <a:t> 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93034CF-BB8B-4699-8FBA-0C306AB8584B}"/>
              </a:ext>
            </a:extLst>
          </p:cNvPr>
          <p:cNvCxnSpPr>
            <a:cxnSpLocks/>
            <a:stCxn id="11" idx="2"/>
            <a:endCxn id="18" idx="0"/>
          </p:cNvCxnSpPr>
          <p:nvPr/>
        </p:nvCxnSpPr>
        <p:spPr>
          <a:xfrm>
            <a:off x="1988952" y="2615286"/>
            <a:ext cx="0" cy="78550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ED29690-27BE-43B1-948E-FA687EDABFCB}"/>
              </a:ext>
            </a:extLst>
          </p:cNvPr>
          <p:cNvCxnSpPr>
            <a:cxnSpLocks/>
            <a:stCxn id="12" idx="2"/>
            <a:endCxn id="18" idx="0"/>
          </p:cNvCxnSpPr>
          <p:nvPr/>
        </p:nvCxnSpPr>
        <p:spPr>
          <a:xfrm flipH="1">
            <a:off x="1988952" y="2615286"/>
            <a:ext cx="5060356" cy="78550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028C09F-D06A-457C-907C-41A096821ABA}"/>
              </a:ext>
            </a:extLst>
          </p:cNvPr>
          <p:cNvSpPr txBox="1"/>
          <p:nvPr/>
        </p:nvSpPr>
        <p:spPr>
          <a:xfrm>
            <a:off x="404330" y="3400789"/>
            <a:ext cx="3169244" cy="80021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Patent-Industry Pair</a:t>
            </a:r>
          </a:p>
          <a:p>
            <a:endParaRPr lang="en-US" sz="16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( </a:t>
            </a:r>
            <a:r>
              <a:rPr lang="en-US" b="1" u="sng" dirty="0" err="1">
                <a:solidFill>
                  <a:schemeClr val="bg1"/>
                </a:solidFill>
              </a:rPr>
              <a:t>patent_id</a:t>
            </a:r>
            <a:r>
              <a:rPr lang="en-US" b="1" dirty="0">
                <a:solidFill>
                  <a:schemeClr val="bg1"/>
                </a:solidFill>
              </a:rPr>
              <a:t>,  </a:t>
            </a:r>
            <a:r>
              <a:rPr lang="en-US" b="1" dirty="0" err="1">
                <a:solidFill>
                  <a:schemeClr val="bg1"/>
                </a:solidFill>
              </a:rPr>
              <a:t>industry_name</a:t>
            </a:r>
            <a:r>
              <a:rPr lang="en-US" b="1" dirty="0">
                <a:solidFill>
                  <a:schemeClr val="bg1"/>
                </a:solidFill>
              </a:rPr>
              <a:t> 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690A02-580D-4003-9DF0-7D8FDCA8D897}"/>
              </a:ext>
            </a:extLst>
          </p:cNvPr>
          <p:cNvSpPr txBox="1"/>
          <p:nvPr/>
        </p:nvSpPr>
        <p:spPr>
          <a:xfrm>
            <a:off x="5464686" y="3400789"/>
            <a:ext cx="3169244" cy="80021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U.S. Patent Citations</a:t>
            </a:r>
          </a:p>
          <a:p>
            <a:endParaRPr lang="en-US" sz="16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(</a:t>
            </a:r>
            <a:r>
              <a:rPr lang="en-US" b="1" u="sng" dirty="0" err="1">
                <a:solidFill>
                  <a:schemeClr val="bg1"/>
                </a:solidFill>
              </a:rPr>
              <a:t>citing_patent_id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u="sng" dirty="0" err="1">
                <a:solidFill>
                  <a:schemeClr val="bg1"/>
                </a:solidFill>
              </a:rPr>
              <a:t>cited_patent_id</a:t>
            </a:r>
            <a:r>
              <a:rPr lang="en-US" b="1" dirty="0">
                <a:solidFill>
                  <a:schemeClr val="bg1"/>
                </a:solidFill>
              </a:rPr>
              <a:t>)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DAA8607-2B9C-433F-89D7-7B908653EAB3}"/>
              </a:ext>
            </a:extLst>
          </p:cNvPr>
          <p:cNvCxnSpPr>
            <a:cxnSpLocks/>
            <a:stCxn id="18" idx="2"/>
            <a:endCxn id="24" idx="0"/>
          </p:cNvCxnSpPr>
          <p:nvPr/>
        </p:nvCxnSpPr>
        <p:spPr>
          <a:xfrm>
            <a:off x="1988952" y="4201008"/>
            <a:ext cx="2530178" cy="78985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E29CEBC-D525-4376-A199-21C6ED47BFDC}"/>
              </a:ext>
            </a:extLst>
          </p:cNvPr>
          <p:cNvSpPr txBox="1"/>
          <p:nvPr/>
        </p:nvSpPr>
        <p:spPr>
          <a:xfrm>
            <a:off x="1770114" y="4990866"/>
            <a:ext cx="5498032" cy="10156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Final Data</a:t>
            </a:r>
          </a:p>
          <a:p>
            <a:endParaRPr lang="en-US" sz="16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(</a:t>
            </a:r>
            <a:r>
              <a:rPr lang="en-US" b="1" u="sng" dirty="0" err="1">
                <a:solidFill>
                  <a:schemeClr val="bg1"/>
                </a:solidFill>
              </a:rPr>
              <a:t>citing_patent_id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u="sng" dirty="0" err="1">
                <a:solidFill>
                  <a:schemeClr val="bg1"/>
                </a:solidFill>
              </a:rPr>
              <a:t>cited_patent_id</a:t>
            </a:r>
            <a:r>
              <a:rPr lang="en-US" b="1" u="sng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r>
              <a:rPr lang="en-US" b="1" dirty="0" err="1">
                <a:solidFill>
                  <a:schemeClr val="bg1"/>
                </a:solidFill>
              </a:rPr>
              <a:t>citing_industry_name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 err="1">
                <a:solidFill>
                  <a:schemeClr val="bg1"/>
                </a:solidFill>
              </a:rPr>
              <a:t>cited_industry_name</a:t>
            </a:r>
            <a:r>
              <a:rPr lang="en-US" b="1" dirty="0">
                <a:solidFill>
                  <a:schemeClr val="bg1"/>
                </a:solidFill>
              </a:rPr>
              <a:t>)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193CE0F-82A7-4C3C-A0E8-CBDF0F63EF86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 flipH="1">
            <a:off x="4519130" y="4201008"/>
            <a:ext cx="2530178" cy="789858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418346"/>
      </p:ext>
    </p:extLst>
  </p:cSld>
  <p:clrMapOvr>
    <a:masterClrMapping/>
  </p:clrMapOvr>
</p:sld>
</file>

<file path=ppt/theme/theme1.xml><?xml version="1.0" encoding="utf-8"?>
<a:theme xmlns:a="http://schemas.openxmlformats.org/drawingml/2006/main" name="Valentin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1061</Words>
  <Application>Microsoft Office PowerPoint</Application>
  <PresentationFormat>On-screen Show (4:3)</PresentationFormat>
  <Paragraphs>191</Paragraphs>
  <Slides>27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Cousine</vt:lpstr>
      <vt:lpstr>Arial</vt:lpstr>
      <vt:lpstr>Wingdings</vt:lpstr>
      <vt:lpstr>Valentine template</vt:lpstr>
      <vt:lpstr>CLZZ Presents: Pathing Innovation</vt:lpstr>
      <vt:lpstr>1 Introduction</vt:lpstr>
      <vt:lpstr>Team CLZZ</vt:lpstr>
      <vt:lpstr>Project Goal</vt:lpstr>
      <vt:lpstr>Broad Objective</vt:lpstr>
      <vt:lpstr>Objectives</vt:lpstr>
      <vt:lpstr> Big Data Pre-processing</vt:lpstr>
      <vt:lpstr>Datasets</vt:lpstr>
      <vt:lpstr>Data Preprocessing</vt:lpstr>
      <vt:lpstr>Preprocessing: First Merge</vt:lpstr>
      <vt:lpstr>Preprocessing: Second Merge</vt:lpstr>
      <vt:lpstr>Data Preprocessing: Local to GCS</vt:lpstr>
      <vt:lpstr>Data Preprocessing: Local to GCS</vt:lpstr>
      <vt:lpstr> Preliminary Results on Cross-Industry Citation Patterns over time</vt:lpstr>
      <vt:lpstr>PowerPoint Presentation</vt:lpstr>
      <vt:lpstr>PowerPoint Presentation</vt:lpstr>
      <vt:lpstr>Take a closer look</vt:lpstr>
      <vt:lpstr>PowerPoint Presentation</vt:lpstr>
      <vt:lpstr>Utilizing Dijkstra Algorithm for the Shortest Path Detection</vt:lpstr>
      <vt:lpstr>Finding the Shortest Path: Dijkstra</vt:lpstr>
      <vt:lpstr>Dijkstra: Parallel Implementation</vt:lpstr>
      <vt:lpstr>Dijkstra: Parallel Implementation</vt:lpstr>
      <vt:lpstr>Dijkstra Algorithm: Implementation</vt:lpstr>
      <vt:lpstr>Visualization of Network Structure</vt:lpstr>
      <vt:lpstr>Visualization of Nodes</vt:lpstr>
      <vt:lpstr>Resulting Limitations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CLZZ Presents: [Project Title]</dc:title>
  <dc:creator>Anhua CHEN</dc:creator>
  <cp:lastModifiedBy> </cp:lastModifiedBy>
  <cp:revision>81</cp:revision>
  <cp:lastPrinted>2019-06-07T19:26:46Z</cp:lastPrinted>
  <dcterms:modified xsi:type="dcterms:W3CDTF">2019-06-07T20:12:10Z</dcterms:modified>
</cp:coreProperties>
</file>